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notesMasterIdLst>
    <p:notesMasterId r:id="rId21"/>
  </p:notesMasterIdLst>
  <p:handoutMasterIdLst>
    <p:handoutMasterId r:id="rId22"/>
  </p:handoutMasterIdLst>
  <p:sldIdLst>
    <p:sldId id="476" r:id="rId2"/>
    <p:sldId id="493" r:id="rId3"/>
    <p:sldId id="504" r:id="rId4"/>
    <p:sldId id="505" r:id="rId5"/>
    <p:sldId id="508" r:id="rId6"/>
    <p:sldId id="509" r:id="rId7"/>
    <p:sldId id="585" r:id="rId8"/>
    <p:sldId id="580" r:id="rId9"/>
    <p:sldId id="512" r:id="rId10"/>
    <p:sldId id="513" r:id="rId11"/>
    <p:sldId id="514" r:id="rId12"/>
    <p:sldId id="515" r:id="rId13"/>
    <p:sldId id="516" r:id="rId14"/>
    <p:sldId id="517" r:id="rId15"/>
    <p:sldId id="523" r:id="rId16"/>
    <p:sldId id="525" r:id="rId17"/>
    <p:sldId id="581" r:id="rId18"/>
    <p:sldId id="582" r:id="rId19"/>
    <p:sldId id="583" r:id="rId2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 Barroche" initials="CB" lastIdx="2" clrIdx="0">
    <p:extLst/>
  </p:cmAuthor>
  <p:cmAuthor id="2" name="Chloée Fabre" initials="CF"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404140"/>
    <a:srgbClr val="26262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79" autoAdjust="0"/>
    <p:restoredTop sz="95300" autoAdjust="0"/>
  </p:normalViewPr>
  <p:slideViewPr>
    <p:cSldViewPr snapToGrid="0" snapToObjects="1">
      <p:cViewPr>
        <p:scale>
          <a:sx n="115" d="100"/>
          <a:sy n="115" d="100"/>
        </p:scale>
        <p:origin x="-1098"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C32B05-62EA-407A-B21C-2310C7945705}" type="doc">
      <dgm:prSet loTypeId="urn:microsoft.com/office/officeart/2005/8/layout/radial5" loCatId="cycle" qsTypeId="urn:microsoft.com/office/officeart/2005/8/quickstyle/simple4" qsCatId="simple" csTypeId="urn:microsoft.com/office/officeart/2005/8/colors/colorful1" csCatId="colorful" phldr="1"/>
      <dgm:spPr/>
      <dgm:t>
        <a:bodyPr/>
        <a:lstStyle/>
        <a:p>
          <a:endParaRPr lang="en-US"/>
        </a:p>
      </dgm:t>
    </dgm:pt>
    <dgm:pt modelId="{42D71409-67F9-455C-8C6D-716D284AAA6B}">
      <dgm:prSet phldrT="[Text]"/>
      <dgm:spPr>
        <a:xfrm>
          <a:off x="2595562" y="1268228"/>
          <a:ext cx="904874" cy="904874"/>
        </a:xfrm>
        <a:prstGeom prst="ellipse">
          <a:avLst/>
        </a:prstGeom>
        <a:gradFill rotWithShape="0">
          <a:gsLst>
            <a:gs pos="0">
              <a:srgbClr val="2980B9">
                <a:hueOff val="0"/>
                <a:satOff val="0"/>
                <a:lumOff val="0"/>
                <a:alphaOff val="0"/>
                <a:satMod val="103000"/>
                <a:lumMod val="102000"/>
                <a:tint val="94000"/>
              </a:srgbClr>
            </a:gs>
            <a:gs pos="50000">
              <a:srgbClr val="2980B9">
                <a:hueOff val="0"/>
                <a:satOff val="0"/>
                <a:lumOff val="0"/>
                <a:alphaOff val="0"/>
                <a:satMod val="110000"/>
                <a:lumMod val="100000"/>
                <a:shade val="100000"/>
              </a:srgbClr>
            </a:gs>
            <a:gs pos="100000">
              <a:srgbClr val="2980B9">
                <a:hueOff val="0"/>
                <a:satOff val="0"/>
                <a:lumOff val="0"/>
                <a:alphaOff val="0"/>
                <a:lumMod val="99000"/>
                <a:satMod val="120000"/>
                <a:shade val="78000"/>
              </a:srgbClr>
            </a:gs>
          </a:gsLst>
          <a:lin ang="5400000" scaled="0"/>
        </a:gradFill>
        <a:ln>
          <a:noFill/>
        </a:ln>
        <a:effectLst/>
      </dgm:spPr>
      <dgm:t>
        <a:bodyPr/>
        <a:lstStyle/>
        <a:p>
          <a:r>
            <a:rPr lang="en-US" dirty="0" smtClean="0">
              <a:solidFill>
                <a:sysClr val="window" lastClr="FFFFFF"/>
              </a:solidFill>
              <a:latin typeface="Calibri" panose="020F0502020204030204"/>
              <a:ea typeface="+mn-ea"/>
              <a:cs typeface="+mn-cs"/>
            </a:rPr>
            <a:t>PGD</a:t>
          </a:r>
          <a:endParaRPr lang="en-US" dirty="0">
            <a:solidFill>
              <a:sysClr val="window" lastClr="FFFFFF"/>
            </a:solidFill>
            <a:latin typeface="Calibri" panose="020F0502020204030204"/>
            <a:ea typeface="+mn-ea"/>
            <a:cs typeface="+mn-cs"/>
          </a:endParaRPr>
        </a:p>
      </dgm:t>
    </dgm:pt>
    <dgm:pt modelId="{51680ED1-AF6E-4B28-AE94-92B0EFB0DF7D}" type="parTrans" cxnId="{2AA9C11F-1F1D-428E-801A-47EAA766C99D}">
      <dgm:prSet/>
      <dgm:spPr/>
      <dgm:t>
        <a:bodyPr/>
        <a:lstStyle/>
        <a:p>
          <a:endParaRPr lang="en-US"/>
        </a:p>
      </dgm:t>
    </dgm:pt>
    <dgm:pt modelId="{478B7D3C-9FB4-4BC6-90AC-49960560DECD}" type="sibTrans" cxnId="{2AA9C11F-1F1D-428E-801A-47EAA766C99D}">
      <dgm:prSet/>
      <dgm:spPr/>
      <dgm:t>
        <a:bodyPr/>
        <a:lstStyle/>
        <a:p>
          <a:endParaRPr lang="en-US"/>
        </a:p>
      </dgm:t>
    </dgm:pt>
    <dgm:pt modelId="{3AF880A5-0F00-4315-A5DF-1FE656798601}">
      <dgm:prSet phldrT="[Text]"/>
      <dgm:spPr>
        <a:xfrm>
          <a:off x="3799867" y="876925"/>
          <a:ext cx="904874" cy="904874"/>
        </a:xfrm>
        <a:prstGeom prst="ellipse">
          <a:avLst/>
        </a:prstGeom>
        <a:gradFill rotWithShape="0">
          <a:gsLst>
            <a:gs pos="0">
              <a:srgbClr val="9BBB59">
                <a:hueOff val="0"/>
                <a:satOff val="0"/>
                <a:lumOff val="0"/>
                <a:alphaOff val="0"/>
                <a:satMod val="103000"/>
                <a:lumMod val="102000"/>
                <a:tint val="94000"/>
              </a:srgbClr>
            </a:gs>
            <a:gs pos="50000">
              <a:srgbClr val="9BBB59">
                <a:hueOff val="0"/>
                <a:satOff val="0"/>
                <a:lumOff val="0"/>
                <a:alphaOff val="0"/>
                <a:satMod val="110000"/>
                <a:lumMod val="100000"/>
                <a:shade val="100000"/>
              </a:srgbClr>
            </a:gs>
            <a:gs pos="100000">
              <a:srgbClr val="9BBB59">
                <a:hueOff val="0"/>
                <a:satOff val="0"/>
                <a:lumOff val="0"/>
                <a:alphaOff val="0"/>
                <a:lumMod val="99000"/>
                <a:satMod val="120000"/>
                <a:shade val="78000"/>
              </a:srgbClr>
            </a:gs>
          </a:gsLst>
          <a:lin ang="5400000" scaled="0"/>
        </a:gradFill>
        <a:ln>
          <a:noFill/>
        </a:ln>
        <a:effectLst/>
      </dgm:spPr>
      <dgm:t>
        <a:bodyPr/>
        <a:lstStyle/>
        <a:p>
          <a:r>
            <a:rPr lang="fr-FR" noProof="1" smtClean="0"/>
            <a:t>Anticiper son investissement</a:t>
          </a:r>
          <a:endParaRPr lang="en-US" dirty="0">
            <a:solidFill>
              <a:sysClr val="window" lastClr="FFFFFF"/>
            </a:solidFill>
            <a:latin typeface="Calibri" panose="020F0502020204030204"/>
            <a:ea typeface="+mn-ea"/>
            <a:cs typeface="+mn-cs"/>
          </a:endParaRPr>
        </a:p>
      </dgm:t>
    </dgm:pt>
    <dgm:pt modelId="{A13BB1F9-5857-4B43-8BF5-6589AA2CB759}" type="parTrans" cxnId="{24F8CBE2-5003-4E69-A772-6B98F2B05181}">
      <dgm:prSet/>
      <dgm:spPr>
        <a:xfrm rot="20520000">
          <a:off x="3549224" y="1372860"/>
          <a:ext cx="191545" cy="307657"/>
        </a:xfrm>
        <a:prstGeom prst="rightArrow">
          <a:avLst>
            <a:gd name="adj1" fmla="val 60000"/>
            <a:gd name="adj2" fmla="val 50000"/>
          </a:avLst>
        </a:prstGeom>
        <a:gradFill rotWithShape="0">
          <a:gsLst>
            <a:gs pos="0">
              <a:srgbClr val="9BBB59">
                <a:hueOff val="0"/>
                <a:satOff val="0"/>
                <a:lumOff val="0"/>
                <a:alphaOff val="0"/>
                <a:satMod val="103000"/>
                <a:lumMod val="102000"/>
                <a:tint val="94000"/>
              </a:srgbClr>
            </a:gs>
            <a:gs pos="50000">
              <a:srgbClr val="9BBB59">
                <a:hueOff val="0"/>
                <a:satOff val="0"/>
                <a:lumOff val="0"/>
                <a:alphaOff val="0"/>
                <a:satMod val="110000"/>
                <a:lumMod val="100000"/>
                <a:shade val="100000"/>
              </a:srgbClr>
            </a:gs>
            <a:gs pos="100000">
              <a:srgbClr val="9BBB59">
                <a:hueOff val="0"/>
                <a:satOff val="0"/>
                <a:lumOff val="0"/>
                <a:alphaOff val="0"/>
                <a:lumMod val="99000"/>
                <a:satMod val="120000"/>
                <a:shade val="78000"/>
              </a:srgbClr>
            </a:gs>
          </a:gsLst>
          <a:lin ang="5400000" scaled="0"/>
        </a:gradFill>
        <a:ln>
          <a:noFill/>
        </a:ln>
        <a:effectLst/>
      </dgm:spPr>
      <dgm:t>
        <a:bodyPr/>
        <a:lstStyle/>
        <a:p>
          <a:endParaRPr lang="en-US">
            <a:solidFill>
              <a:sysClr val="window" lastClr="FFFFFF"/>
            </a:solidFill>
            <a:latin typeface="Calibri" panose="020F0502020204030204"/>
            <a:ea typeface="+mn-ea"/>
            <a:cs typeface="+mn-cs"/>
          </a:endParaRPr>
        </a:p>
      </dgm:t>
    </dgm:pt>
    <dgm:pt modelId="{C198C41D-2640-4669-83ED-E0CD35701C8E}" type="sibTrans" cxnId="{24F8CBE2-5003-4E69-A772-6B98F2B05181}">
      <dgm:prSet/>
      <dgm:spPr/>
      <dgm:t>
        <a:bodyPr/>
        <a:lstStyle/>
        <a:p>
          <a:endParaRPr lang="en-US"/>
        </a:p>
      </dgm:t>
    </dgm:pt>
    <dgm:pt modelId="{8EA7219F-BDB2-48EB-9EEB-3133522D132E}">
      <dgm:prSet phldrT="[Text]"/>
      <dgm:spPr>
        <a:xfrm>
          <a:off x="2595562" y="1946"/>
          <a:ext cx="904874" cy="904874"/>
        </a:xfrm>
        <a:prstGeom prst="ellipse">
          <a:avLst/>
        </a:prstGeom>
        <a:gradFill rotWithShape="0">
          <a:gsLst>
            <a:gs pos="0">
              <a:srgbClr val="16A085">
                <a:hueOff val="0"/>
                <a:satOff val="0"/>
                <a:lumOff val="0"/>
                <a:alphaOff val="0"/>
                <a:satMod val="103000"/>
                <a:lumMod val="102000"/>
                <a:tint val="94000"/>
              </a:srgbClr>
            </a:gs>
            <a:gs pos="50000">
              <a:srgbClr val="16A085">
                <a:hueOff val="0"/>
                <a:satOff val="0"/>
                <a:lumOff val="0"/>
                <a:alphaOff val="0"/>
                <a:satMod val="110000"/>
                <a:lumMod val="100000"/>
                <a:shade val="100000"/>
              </a:srgbClr>
            </a:gs>
            <a:gs pos="100000">
              <a:srgbClr val="16A085">
                <a:hueOff val="0"/>
                <a:satOff val="0"/>
                <a:lumOff val="0"/>
                <a:alphaOff val="0"/>
                <a:lumMod val="99000"/>
                <a:satMod val="120000"/>
                <a:shade val="78000"/>
              </a:srgbClr>
            </a:gs>
          </a:gsLst>
          <a:lin ang="5400000" scaled="0"/>
        </a:gradFill>
        <a:ln>
          <a:noFill/>
        </a:ln>
        <a:effectLst/>
      </dgm:spPr>
      <dgm:t>
        <a:bodyPr/>
        <a:lstStyle/>
        <a:p>
          <a:r>
            <a:rPr lang="fr-FR" noProof="1" smtClean="0"/>
            <a:t>Formaliser sa manière de travailler</a:t>
          </a:r>
          <a:endParaRPr lang="en-US" dirty="0">
            <a:solidFill>
              <a:sysClr val="window" lastClr="FFFFFF"/>
            </a:solidFill>
            <a:latin typeface="Calibri" panose="020F0502020204030204"/>
            <a:ea typeface="+mn-ea"/>
            <a:cs typeface="+mn-cs"/>
          </a:endParaRPr>
        </a:p>
      </dgm:t>
    </dgm:pt>
    <dgm:pt modelId="{3EE8403A-CB7C-4815-85BD-AEBCAEB71B37}" type="parTrans" cxnId="{58AD7EEF-D408-406B-87EE-4691D4C30668}">
      <dgm:prSet/>
      <dgm:spPr>
        <a:xfrm rot="16200000">
          <a:off x="2952227" y="939117"/>
          <a:ext cx="191545" cy="307657"/>
        </a:xfrm>
        <a:prstGeom prst="rightArrow">
          <a:avLst>
            <a:gd name="adj1" fmla="val 60000"/>
            <a:gd name="adj2" fmla="val 50000"/>
          </a:avLst>
        </a:prstGeom>
        <a:gradFill rotWithShape="0">
          <a:gsLst>
            <a:gs pos="0">
              <a:srgbClr val="16A085">
                <a:hueOff val="0"/>
                <a:satOff val="0"/>
                <a:lumOff val="0"/>
                <a:alphaOff val="0"/>
                <a:satMod val="103000"/>
                <a:lumMod val="102000"/>
                <a:tint val="94000"/>
              </a:srgbClr>
            </a:gs>
            <a:gs pos="50000">
              <a:srgbClr val="16A085">
                <a:hueOff val="0"/>
                <a:satOff val="0"/>
                <a:lumOff val="0"/>
                <a:alphaOff val="0"/>
                <a:satMod val="110000"/>
                <a:lumMod val="100000"/>
                <a:shade val="100000"/>
              </a:srgbClr>
            </a:gs>
            <a:gs pos="100000">
              <a:srgbClr val="16A085">
                <a:hueOff val="0"/>
                <a:satOff val="0"/>
                <a:lumOff val="0"/>
                <a:alphaOff val="0"/>
                <a:lumMod val="99000"/>
                <a:satMod val="120000"/>
                <a:shade val="78000"/>
              </a:srgbClr>
            </a:gs>
          </a:gsLst>
          <a:lin ang="5400000" scaled="0"/>
        </a:gradFill>
        <a:ln>
          <a:noFill/>
        </a:ln>
        <a:effectLst/>
      </dgm:spPr>
      <dgm:t>
        <a:bodyPr/>
        <a:lstStyle/>
        <a:p>
          <a:endParaRPr lang="en-US">
            <a:solidFill>
              <a:sysClr val="window" lastClr="FFFFFF"/>
            </a:solidFill>
            <a:latin typeface="Calibri" panose="020F0502020204030204"/>
            <a:ea typeface="+mn-ea"/>
            <a:cs typeface="+mn-cs"/>
          </a:endParaRPr>
        </a:p>
      </dgm:t>
    </dgm:pt>
    <dgm:pt modelId="{C94B7947-85DC-4B21-BB99-DF8438356F98}" type="sibTrans" cxnId="{58AD7EEF-D408-406B-87EE-4691D4C30668}">
      <dgm:prSet/>
      <dgm:spPr/>
      <dgm:t>
        <a:bodyPr/>
        <a:lstStyle/>
        <a:p>
          <a:endParaRPr lang="en-US"/>
        </a:p>
      </dgm:t>
    </dgm:pt>
    <dgm:pt modelId="{932A6641-B47E-48FC-963F-311CBB9F360A}">
      <dgm:prSet phldrT="[Text]"/>
      <dgm:spPr>
        <a:xfrm>
          <a:off x="3339864" y="2292671"/>
          <a:ext cx="904874" cy="904874"/>
        </a:xfrm>
        <a:prstGeom prst="ellipse">
          <a:avLst/>
        </a:prstGeom>
        <a:gradFill rotWithShape="0">
          <a:gsLst>
            <a:gs pos="0">
              <a:srgbClr val="F39C12">
                <a:hueOff val="0"/>
                <a:satOff val="0"/>
                <a:lumOff val="0"/>
                <a:alphaOff val="0"/>
                <a:satMod val="103000"/>
                <a:lumMod val="102000"/>
                <a:tint val="94000"/>
              </a:srgbClr>
            </a:gs>
            <a:gs pos="50000">
              <a:srgbClr val="F39C12">
                <a:hueOff val="0"/>
                <a:satOff val="0"/>
                <a:lumOff val="0"/>
                <a:alphaOff val="0"/>
                <a:satMod val="110000"/>
                <a:lumMod val="100000"/>
                <a:shade val="100000"/>
              </a:srgbClr>
            </a:gs>
            <a:gs pos="100000">
              <a:srgbClr val="F39C12">
                <a:hueOff val="0"/>
                <a:satOff val="0"/>
                <a:lumOff val="0"/>
                <a:alphaOff val="0"/>
                <a:lumMod val="99000"/>
                <a:satMod val="120000"/>
                <a:shade val="78000"/>
              </a:srgbClr>
            </a:gs>
          </a:gsLst>
          <a:lin ang="5400000" scaled="0"/>
        </a:gradFill>
        <a:ln>
          <a:noFill/>
        </a:ln>
        <a:effectLst/>
      </dgm:spPr>
      <dgm:t>
        <a:bodyPr/>
        <a:lstStyle/>
        <a:p>
          <a:r>
            <a:rPr lang="fr-FR" noProof="1" smtClean="0"/>
            <a:t>Gagner du temps</a:t>
          </a:r>
          <a:endParaRPr lang="en-US" dirty="0">
            <a:solidFill>
              <a:sysClr val="window" lastClr="FFFFFF"/>
            </a:solidFill>
            <a:latin typeface="Calibri" panose="020F0502020204030204"/>
            <a:ea typeface="+mn-ea"/>
            <a:cs typeface="+mn-cs"/>
          </a:endParaRPr>
        </a:p>
      </dgm:t>
    </dgm:pt>
    <dgm:pt modelId="{BCC541E2-3A60-4FA0-82BC-A407780EE7DB}" type="parTrans" cxnId="{FD0D0812-3766-4422-AB8F-58752BCDBE07}">
      <dgm:prSet/>
      <dgm:spPr>
        <a:xfrm rot="3240000">
          <a:off x="3321191" y="2074672"/>
          <a:ext cx="191545" cy="307657"/>
        </a:xfrm>
        <a:prstGeom prst="rightArrow">
          <a:avLst>
            <a:gd name="adj1" fmla="val 60000"/>
            <a:gd name="adj2" fmla="val 50000"/>
          </a:avLst>
        </a:prstGeom>
        <a:gradFill rotWithShape="0">
          <a:gsLst>
            <a:gs pos="0">
              <a:srgbClr val="F39C12">
                <a:hueOff val="0"/>
                <a:satOff val="0"/>
                <a:lumOff val="0"/>
                <a:alphaOff val="0"/>
                <a:satMod val="103000"/>
                <a:lumMod val="102000"/>
                <a:tint val="94000"/>
              </a:srgbClr>
            </a:gs>
            <a:gs pos="50000">
              <a:srgbClr val="F39C12">
                <a:hueOff val="0"/>
                <a:satOff val="0"/>
                <a:lumOff val="0"/>
                <a:alphaOff val="0"/>
                <a:satMod val="110000"/>
                <a:lumMod val="100000"/>
                <a:shade val="100000"/>
              </a:srgbClr>
            </a:gs>
            <a:gs pos="100000">
              <a:srgbClr val="F39C12">
                <a:hueOff val="0"/>
                <a:satOff val="0"/>
                <a:lumOff val="0"/>
                <a:alphaOff val="0"/>
                <a:lumMod val="99000"/>
                <a:satMod val="120000"/>
                <a:shade val="78000"/>
              </a:srgbClr>
            </a:gs>
          </a:gsLst>
          <a:lin ang="5400000" scaled="0"/>
        </a:gradFill>
        <a:ln>
          <a:noFill/>
        </a:ln>
        <a:effectLst/>
      </dgm:spPr>
      <dgm:t>
        <a:bodyPr/>
        <a:lstStyle/>
        <a:p>
          <a:endParaRPr lang="en-US">
            <a:solidFill>
              <a:sysClr val="window" lastClr="FFFFFF"/>
            </a:solidFill>
            <a:latin typeface="Calibri" panose="020F0502020204030204"/>
            <a:ea typeface="+mn-ea"/>
            <a:cs typeface="+mn-cs"/>
          </a:endParaRPr>
        </a:p>
      </dgm:t>
    </dgm:pt>
    <dgm:pt modelId="{0E70FA36-C3C7-4A08-A69A-A16BAA6AE9D9}" type="sibTrans" cxnId="{FD0D0812-3766-4422-AB8F-58752BCDBE07}">
      <dgm:prSet/>
      <dgm:spPr/>
      <dgm:t>
        <a:bodyPr/>
        <a:lstStyle/>
        <a:p>
          <a:endParaRPr lang="en-US"/>
        </a:p>
      </dgm:t>
    </dgm:pt>
    <dgm:pt modelId="{9AFDEAC1-A74D-44ED-A273-8EEA9AD544D9}">
      <dgm:prSet phldrT="[Text]"/>
      <dgm:spPr>
        <a:xfrm>
          <a:off x="1851260" y="2292671"/>
          <a:ext cx="904874" cy="904874"/>
        </a:xfrm>
        <a:prstGeom prst="ellipse">
          <a:avLst/>
        </a:prstGeom>
        <a:gradFill rotWithShape="0">
          <a:gsLst>
            <a:gs pos="0">
              <a:srgbClr val="C0392B">
                <a:hueOff val="0"/>
                <a:satOff val="0"/>
                <a:lumOff val="0"/>
                <a:alphaOff val="0"/>
                <a:satMod val="103000"/>
                <a:lumMod val="102000"/>
                <a:tint val="94000"/>
              </a:srgbClr>
            </a:gs>
            <a:gs pos="50000">
              <a:srgbClr val="C0392B">
                <a:hueOff val="0"/>
                <a:satOff val="0"/>
                <a:lumOff val="0"/>
                <a:alphaOff val="0"/>
                <a:satMod val="110000"/>
                <a:lumMod val="100000"/>
                <a:shade val="100000"/>
              </a:srgbClr>
            </a:gs>
            <a:gs pos="100000">
              <a:srgbClr val="C0392B">
                <a:hueOff val="0"/>
                <a:satOff val="0"/>
                <a:lumOff val="0"/>
                <a:alphaOff val="0"/>
                <a:lumMod val="99000"/>
                <a:satMod val="120000"/>
                <a:shade val="78000"/>
              </a:srgbClr>
            </a:gs>
          </a:gsLst>
          <a:lin ang="5400000" scaled="0"/>
        </a:gradFill>
        <a:ln>
          <a:noFill/>
        </a:ln>
        <a:effectLst/>
      </dgm:spPr>
      <dgm:t>
        <a:bodyPr/>
        <a:lstStyle/>
        <a:p>
          <a:r>
            <a:rPr lang="fr-FR" noProof="1" smtClean="0"/>
            <a:t>Rendre réutilisable ses données</a:t>
          </a:r>
          <a:endParaRPr lang="en-US" dirty="0">
            <a:solidFill>
              <a:sysClr val="window" lastClr="FFFFFF"/>
            </a:solidFill>
            <a:latin typeface="Calibri" panose="020F0502020204030204"/>
            <a:ea typeface="+mn-ea"/>
            <a:cs typeface="+mn-cs"/>
          </a:endParaRPr>
        </a:p>
      </dgm:t>
    </dgm:pt>
    <dgm:pt modelId="{4C7BF0C9-F320-4604-83E4-3616EC3F0A51}" type="parTrans" cxnId="{4F63EF6A-64A7-44BB-8EC0-54B14E3C7DC7}">
      <dgm:prSet/>
      <dgm:spPr>
        <a:xfrm rot="7560000">
          <a:off x="2583262" y="2074672"/>
          <a:ext cx="191545" cy="307657"/>
        </a:xfrm>
        <a:prstGeom prst="rightArrow">
          <a:avLst>
            <a:gd name="adj1" fmla="val 60000"/>
            <a:gd name="adj2" fmla="val 50000"/>
          </a:avLst>
        </a:prstGeom>
        <a:gradFill rotWithShape="0">
          <a:gsLst>
            <a:gs pos="0">
              <a:srgbClr val="C0392B">
                <a:hueOff val="0"/>
                <a:satOff val="0"/>
                <a:lumOff val="0"/>
                <a:alphaOff val="0"/>
                <a:satMod val="103000"/>
                <a:lumMod val="102000"/>
                <a:tint val="94000"/>
              </a:srgbClr>
            </a:gs>
            <a:gs pos="50000">
              <a:srgbClr val="C0392B">
                <a:hueOff val="0"/>
                <a:satOff val="0"/>
                <a:lumOff val="0"/>
                <a:alphaOff val="0"/>
                <a:satMod val="110000"/>
                <a:lumMod val="100000"/>
                <a:shade val="100000"/>
              </a:srgbClr>
            </a:gs>
            <a:gs pos="100000">
              <a:srgbClr val="C0392B">
                <a:hueOff val="0"/>
                <a:satOff val="0"/>
                <a:lumOff val="0"/>
                <a:alphaOff val="0"/>
                <a:lumMod val="99000"/>
                <a:satMod val="120000"/>
                <a:shade val="78000"/>
              </a:srgbClr>
            </a:gs>
          </a:gsLst>
          <a:lin ang="5400000" scaled="0"/>
        </a:gradFill>
        <a:ln>
          <a:noFill/>
        </a:ln>
        <a:effectLst/>
      </dgm:spPr>
      <dgm:t>
        <a:bodyPr/>
        <a:lstStyle/>
        <a:p>
          <a:endParaRPr lang="en-US">
            <a:solidFill>
              <a:sysClr val="window" lastClr="FFFFFF"/>
            </a:solidFill>
            <a:latin typeface="Calibri" panose="020F0502020204030204"/>
            <a:ea typeface="+mn-ea"/>
            <a:cs typeface="+mn-cs"/>
          </a:endParaRPr>
        </a:p>
      </dgm:t>
    </dgm:pt>
    <dgm:pt modelId="{CDA3DFC5-250E-4BBA-A52A-9278B729BB2D}" type="sibTrans" cxnId="{4F63EF6A-64A7-44BB-8EC0-54B14E3C7DC7}">
      <dgm:prSet/>
      <dgm:spPr/>
      <dgm:t>
        <a:bodyPr/>
        <a:lstStyle/>
        <a:p>
          <a:endParaRPr lang="en-US"/>
        </a:p>
      </dgm:t>
    </dgm:pt>
    <dgm:pt modelId="{4D00E63A-FD9F-481E-BB9D-E2703B1011B0}">
      <dgm:prSet phldrT="[Text]"/>
      <dgm:spPr>
        <a:xfrm>
          <a:off x="1391257" y="876925"/>
          <a:ext cx="904874" cy="904874"/>
        </a:xfrm>
        <a:prstGeom prst="ellipse">
          <a:avLst/>
        </a:prstGeom>
        <a:gradFill rotWithShape="0">
          <a:gsLst>
            <a:gs pos="0">
              <a:srgbClr val="2C3F50">
                <a:hueOff val="0"/>
                <a:satOff val="0"/>
                <a:lumOff val="0"/>
                <a:alphaOff val="0"/>
                <a:satMod val="103000"/>
                <a:lumMod val="102000"/>
                <a:tint val="94000"/>
              </a:srgbClr>
            </a:gs>
            <a:gs pos="50000">
              <a:srgbClr val="2C3F50">
                <a:hueOff val="0"/>
                <a:satOff val="0"/>
                <a:lumOff val="0"/>
                <a:alphaOff val="0"/>
                <a:satMod val="110000"/>
                <a:lumMod val="100000"/>
                <a:shade val="100000"/>
              </a:srgbClr>
            </a:gs>
            <a:gs pos="100000">
              <a:srgbClr val="2C3F50">
                <a:hueOff val="0"/>
                <a:satOff val="0"/>
                <a:lumOff val="0"/>
                <a:alphaOff val="0"/>
                <a:lumMod val="99000"/>
                <a:satMod val="120000"/>
                <a:shade val="78000"/>
              </a:srgbClr>
            </a:gs>
          </a:gsLst>
          <a:lin ang="5400000" scaled="0"/>
        </a:gradFill>
        <a:ln>
          <a:noFill/>
        </a:ln>
        <a:effectLst/>
      </dgm:spPr>
      <dgm:t>
        <a:bodyPr/>
        <a:lstStyle/>
        <a:p>
          <a:endParaRPr lang="en-US" dirty="0">
            <a:solidFill>
              <a:sysClr val="window" lastClr="FFFFFF"/>
            </a:solidFill>
            <a:latin typeface="Calibri" panose="020F0502020204030204"/>
            <a:ea typeface="+mn-ea"/>
            <a:cs typeface="+mn-cs"/>
          </a:endParaRPr>
        </a:p>
      </dgm:t>
    </dgm:pt>
    <dgm:pt modelId="{9ADAB2CF-94B0-4FDA-A962-5EEEC02CCC08}" type="parTrans" cxnId="{704961CD-9BF6-4FE7-89D7-552DE480515C}">
      <dgm:prSet/>
      <dgm:spPr>
        <a:xfrm rot="11880000">
          <a:off x="2355230" y="1372860"/>
          <a:ext cx="191545" cy="307657"/>
        </a:xfrm>
        <a:prstGeom prst="rightArrow">
          <a:avLst>
            <a:gd name="adj1" fmla="val 60000"/>
            <a:gd name="adj2" fmla="val 50000"/>
          </a:avLst>
        </a:prstGeom>
        <a:gradFill rotWithShape="0">
          <a:gsLst>
            <a:gs pos="0">
              <a:srgbClr val="2C3F50">
                <a:hueOff val="0"/>
                <a:satOff val="0"/>
                <a:lumOff val="0"/>
                <a:alphaOff val="0"/>
                <a:satMod val="103000"/>
                <a:lumMod val="102000"/>
                <a:tint val="94000"/>
              </a:srgbClr>
            </a:gs>
            <a:gs pos="50000">
              <a:srgbClr val="2C3F50">
                <a:hueOff val="0"/>
                <a:satOff val="0"/>
                <a:lumOff val="0"/>
                <a:alphaOff val="0"/>
                <a:satMod val="110000"/>
                <a:lumMod val="100000"/>
                <a:shade val="100000"/>
              </a:srgbClr>
            </a:gs>
            <a:gs pos="100000">
              <a:srgbClr val="2C3F50">
                <a:hueOff val="0"/>
                <a:satOff val="0"/>
                <a:lumOff val="0"/>
                <a:alphaOff val="0"/>
                <a:lumMod val="99000"/>
                <a:satMod val="120000"/>
                <a:shade val="78000"/>
              </a:srgbClr>
            </a:gs>
          </a:gsLst>
          <a:lin ang="5400000" scaled="0"/>
        </a:gradFill>
        <a:ln>
          <a:noFill/>
        </a:ln>
        <a:effectLst/>
      </dgm:spPr>
      <dgm:t>
        <a:bodyPr/>
        <a:lstStyle/>
        <a:p>
          <a:endParaRPr lang="en-US">
            <a:solidFill>
              <a:sysClr val="window" lastClr="FFFFFF"/>
            </a:solidFill>
            <a:latin typeface="Calibri" panose="020F0502020204030204"/>
            <a:ea typeface="+mn-ea"/>
            <a:cs typeface="+mn-cs"/>
          </a:endParaRPr>
        </a:p>
      </dgm:t>
    </dgm:pt>
    <dgm:pt modelId="{F2C10D62-1D6C-4E85-84B0-994F91CE79B2}" type="sibTrans" cxnId="{704961CD-9BF6-4FE7-89D7-552DE480515C}">
      <dgm:prSet/>
      <dgm:spPr/>
      <dgm:t>
        <a:bodyPr/>
        <a:lstStyle/>
        <a:p>
          <a:endParaRPr lang="en-US"/>
        </a:p>
      </dgm:t>
    </dgm:pt>
    <dgm:pt modelId="{23D56C5F-0290-497C-8CE4-215A86B41640}" type="pres">
      <dgm:prSet presAssocID="{B9C32B05-62EA-407A-B21C-2310C7945705}" presName="Name0" presStyleCnt="0">
        <dgm:presLayoutVars>
          <dgm:chMax val="1"/>
          <dgm:dir/>
          <dgm:animLvl val="ctr"/>
          <dgm:resizeHandles val="exact"/>
        </dgm:presLayoutVars>
      </dgm:prSet>
      <dgm:spPr/>
      <dgm:t>
        <a:bodyPr/>
        <a:lstStyle/>
        <a:p>
          <a:endParaRPr lang="en-US"/>
        </a:p>
      </dgm:t>
    </dgm:pt>
    <dgm:pt modelId="{4025A82E-98FC-4A27-BB49-93A51ED2C606}" type="pres">
      <dgm:prSet presAssocID="{42D71409-67F9-455C-8C6D-716D284AAA6B}" presName="centerShape" presStyleLbl="node0" presStyleIdx="0" presStyleCnt="1"/>
      <dgm:spPr/>
      <dgm:t>
        <a:bodyPr/>
        <a:lstStyle/>
        <a:p>
          <a:endParaRPr lang="en-US"/>
        </a:p>
      </dgm:t>
    </dgm:pt>
    <dgm:pt modelId="{CC812A46-ED68-44D8-8451-BB3B59C2F1E2}" type="pres">
      <dgm:prSet presAssocID="{3EE8403A-CB7C-4815-85BD-AEBCAEB71B37}" presName="parTrans" presStyleLbl="sibTrans2D1" presStyleIdx="0" presStyleCnt="4"/>
      <dgm:spPr/>
      <dgm:t>
        <a:bodyPr/>
        <a:lstStyle/>
        <a:p>
          <a:endParaRPr lang="en-US"/>
        </a:p>
      </dgm:t>
    </dgm:pt>
    <dgm:pt modelId="{57406BF1-D591-4FF9-A123-D3D481388D02}" type="pres">
      <dgm:prSet presAssocID="{3EE8403A-CB7C-4815-85BD-AEBCAEB71B37}" presName="connectorText" presStyleLbl="sibTrans2D1" presStyleIdx="0" presStyleCnt="4"/>
      <dgm:spPr/>
      <dgm:t>
        <a:bodyPr/>
        <a:lstStyle/>
        <a:p>
          <a:endParaRPr lang="en-US"/>
        </a:p>
      </dgm:t>
    </dgm:pt>
    <dgm:pt modelId="{6180C86B-D8A5-490D-8907-0E78AC25F129}" type="pres">
      <dgm:prSet presAssocID="{8EA7219F-BDB2-48EB-9EEB-3133522D132E}" presName="node" presStyleLbl="node1" presStyleIdx="0" presStyleCnt="4">
        <dgm:presLayoutVars>
          <dgm:bulletEnabled val="1"/>
        </dgm:presLayoutVars>
      </dgm:prSet>
      <dgm:spPr/>
      <dgm:t>
        <a:bodyPr/>
        <a:lstStyle/>
        <a:p>
          <a:endParaRPr lang="en-US"/>
        </a:p>
      </dgm:t>
    </dgm:pt>
    <dgm:pt modelId="{A4FF182E-83DA-4E82-B1C5-F3CEA8519D84}" type="pres">
      <dgm:prSet presAssocID="{A13BB1F9-5857-4B43-8BF5-6589AA2CB759}" presName="parTrans" presStyleLbl="sibTrans2D1" presStyleIdx="1" presStyleCnt="4"/>
      <dgm:spPr/>
      <dgm:t>
        <a:bodyPr/>
        <a:lstStyle/>
        <a:p>
          <a:endParaRPr lang="en-US"/>
        </a:p>
      </dgm:t>
    </dgm:pt>
    <dgm:pt modelId="{1EAEB5AC-D37E-4B84-ACE5-E241A9214A47}" type="pres">
      <dgm:prSet presAssocID="{A13BB1F9-5857-4B43-8BF5-6589AA2CB759}" presName="connectorText" presStyleLbl="sibTrans2D1" presStyleIdx="1" presStyleCnt="4"/>
      <dgm:spPr/>
      <dgm:t>
        <a:bodyPr/>
        <a:lstStyle/>
        <a:p>
          <a:endParaRPr lang="en-US"/>
        </a:p>
      </dgm:t>
    </dgm:pt>
    <dgm:pt modelId="{A6816235-187E-438C-9C1F-04B16BACC6C3}" type="pres">
      <dgm:prSet presAssocID="{3AF880A5-0F00-4315-A5DF-1FE656798601}" presName="node" presStyleLbl="node1" presStyleIdx="1" presStyleCnt="4">
        <dgm:presLayoutVars>
          <dgm:bulletEnabled val="1"/>
        </dgm:presLayoutVars>
      </dgm:prSet>
      <dgm:spPr/>
      <dgm:t>
        <a:bodyPr/>
        <a:lstStyle/>
        <a:p>
          <a:endParaRPr lang="en-US"/>
        </a:p>
      </dgm:t>
    </dgm:pt>
    <dgm:pt modelId="{127BCC7C-1DB8-4041-AB91-FFF924ABBF9A}" type="pres">
      <dgm:prSet presAssocID="{BCC541E2-3A60-4FA0-82BC-A407780EE7DB}" presName="parTrans" presStyleLbl="sibTrans2D1" presStyleIdx="2" presStyleCnt="4"/>
      <dgm:spPr/>
      <dgm:t>
        <a:bodyPr/>
        <a:lstStyle/>
        <a:p>
          <a:endParaRPr lang="en-US"/>
        </a:p>
      </dgm:t>
    </dgm:pt>
    <dgm:pt modelId="{0940C764-8373-4BED-8700-BD70C8250301}" type="pres">
      <dgm:prSet presAssocID="{BCC541E2-3A60-4FA0-82BC-A407780EE7DB}" presName="connectorText" presStyleLbl="sibTrans2D1" presStyleIdx="2" presStyleCnt="4"/>
      <dgm:spPr/>
      <dgm:t>
        <a:bodyPr/>
        <a:lstStyle/>
        <a:p>
          <a:endParaRPr lang="en-US"/>
        </a:p>
      </dgm:t>
    </dgm:pt>
    <dgm:pt modelId="{74DB93E6-4957-44E0-A01C-42EA18CB9D8C}" type="pres">
      <dgm:prSet presAssocID="{932A6641-B47E-48FC-963F-311CBB9F360A}" presName="node" presStyleLbl="node1" presStyleIdx="2" presStyleCnt="4">
        <dgm:presLayoutVars>
          <dgm:bulletEnabled val="1"/>
        </dgm:presLayoutVars>
      </dgm:prSet>
      <dgm:spPr/>
      <dgm:t>
        <a:bodyPr/>
        <a:lstStyle/>
        <a:p>
          <a:endParaRPr lang="en-US"/>
        </a:p>
      </dgm:t>
    </dgm:pt>
    <dgm:pt modelId="{30052F4F-FFE7-46D6-93D0-E337956290B2}" type="pres">
      <dgm:prSet presAssocID="{4C7BF0C9-F320-4604-83E4-3616EC3F0A51}" presName="parTrans" presStyleLbl="sibTrans2D1" presStyleIdx="3" presStyleCnt="4"/>
      <dgm:spPr/>
      <dgm:t>
        <a:bodyPr/>
        <a:lstStyle/>
        <a:p>
          <a:endParaRPr lang="en-US"/>
        </a:p>
      </dgm:t>
    </dgm:pt>
    <dgm:pt modelId="{7B631223-5B90-4E3D-BBF0-6EA45BE50B7B}" type="pres">
      <dgm:prSet presAssocID="{4C7BF0C9-F320-4604-83E4-3616EC3F0A51}" presName="connectorText" presStyleLbl="sibTrans2D1" presStyleIdx="3" presStyleCnt="4"/>
      <dgm:spPr/>
      <dgm:t>
        <a:bodyPr/>
        <a:lstStyle/>
        <a:p>
          <a:endParaRPr lang="en-US"/>
        </a:p>
      </dgm:t>
    </dgm:pt>
    <dgm:pt modelId="{633AC2D6-E162-426C-8F32-12B8079B2DA1}" type="pres">
      <dgm:prSet presAssocID="{9AFDEAC1-A74D-44ED-A273-8EEA9AD544D9}" presName="node" presStyleLbl="node1" presStyleIdx="3" presStyleCnt="4">
        <dgm:presLayoutVars>
          <dgm:bulletEnabled val="1"/>
        </dgm:presLayoutVars>
      </dgm:prSet>
      <dgm:spPr/>
      <dgm:t>
        <a:bodyPr/>
        <a:lstStyle/>
        <a:p>
          <a:endParaRPr lang="en-US"/>
        </a:p>
      </dgm:t>
    </dgm:pt>
  </dgm:ptLst>
  <dgm:cxnLst>
    <dgm:cxn modelId="{8DECAEE9-5EF1-4B11-B066-B247BE020A66}" type="presOf" srcId="{3AF880A5-0F00-4315-A5DF-1FE656798601}" destId="{A6816235-187E-438C-9C1F-04B16BACC6C3}" srcOrd="0" destOrd="0" presId="urn:microsoft.com/office/officeart/2005/8/layout/radial5"/>
    <dgm:cxn modelId="{A60C582A-57C7-41A9-8CDC-D2B52A7697D8}" type="presOf" srcId="{3EE8403A-CB7C-4815-85BD-AEBCAEB71B37}" destId="{57406BF1-D591-4FF9-A123-D3D481388D02}" srcOrd="1" destOrd="0" presId="urn:microsoft.com/office/officeart/2005/8/layout/radial5"/>
    <dgm:cxn modelId="{AE866347-DE4F-4600-BB84-D63F57E07160}" type="presOf" srcId="{BCC541E2-3A60-4FA0-82BC-A407780EE7DB}" destId="{0940C764-8373-4BED-8700-BD70C8250301}" srcOrd="1" destOrd="0" presId="urn:microsoft.com/office/officeart/2005/8/layout/radial5"/>
    <dgm:cxn modelId="{24F8CBE2-5003-4E69-A772-6B98F2B05181}" srcId="{42D71409-67F9-455C-8C6D-716D284AAA6B}" destId="{3AF880A5-0F00-4315-A5DF-1FE656798601}" srcOrd="1" destOrd="0" parTransId="{A13BB1F9-5857-4B43-8BF5-6589AA2CB759}" sibTransId="{C198C41D-2640-4669-83ED-E0CD35701C8E}"/>
    <dgm:cxn modelId="{FD0D0812-3766-4422-AB8F-58752BCDBE07}" srcId="{42D71409-67F9-455C-8C6D-716D284AAA6B}" destId="{932A6641-B47E-48FC-963F-311CBB9F360A}" srcOrd="2" destOrd="0" parTransId="{BCC541E2-3A60-4FA0-82BC-A407780EE7DB}" sibTransId="{0E70FA36-C3C7-4A08-A69A-A16BAA6AE9D9}"/>
    <dgm:cxn modelId="{8FFF75EE-0E78-41CB-A5E8-67EAF360CBD4}" type="presOf" srcId="{A13BB1F9-5857-4B43-8BF5-6589AA2CB759}" destId="{A4FF182E-83DA-4E82-B1C5-F3CEA8519D84}" srcOrd="0" destOrd="0" presId="urn:microsoft.com/office/officeart/2005/8/layout/radial5"/>
    <dgm:cxn modelId="{704961CD-9BF6-4FE7-89D7-552DE480515C}" srcId="{B9C32B05-62EA-407A-B21C-2310C7945705}" destId="{4D00E63A-FD9F-481E-BB9D-E2703B1011B0}" srcOrd="1" destOrd="0" parTransId="{9ADAB2CF-94B0-4FDA-A962-5EEEC02CCC08}" sibTransId="{F2C10D62-1D6C-4E85-84B0-994F91CE79B2}"/>
    <dgm:cxn modelId="{42676F05-B608-46AD-9B80-C854E5A9F2E7}" type="presOf" srcId="{4C7BF0C9-F320-4604-83E4-3616EC3F0A51}" destId="{7B631223-5B90-4E3D-BBF0-6EA45BE50B7B}" srcOrd="1" destOrd="0" presId="urn:microsoft.com/office/officeart/2005/8/layout/radial5"/>
    <dgm:cxn modelId="{2A460423-109F-40DF-BC2C-9BAE81FEF232}" type="presOf" srcId="{932A6641-B47E-48FC-963F-311CBB9F360A}" destId="{74DB93E6-4957-44E0-A01C-42EA18CB9D8C}" srcOrd="0" destOrd="0" presId="urn:microsoft.com/office/officeart/2005/8/layout/radial5"/>
    <dgm:cxn modelId="{A4D834B6-C257-4B3D-B5C9-A3A0C3E0E531}" type="presOf" srcId="{9AFDEAC1-A74D-44ED-A273-8EEA9AD544D9}" destId="{633AC2D6-E162-426C-8F32-12B8079B2DA1}" srcOrd="0" destOrd="0" presId="urn:microsoft.com/office/officeart/2005/8/layout/radial5"/>
    <dgm:cxn modelId="{58AD7EEF-D408-406B-87EE-4691D4C30668}" srcId="{42D71409-67F9-455C-8C6D-716D284AAA6B}" destId="{8EA7219F-BDB2-48EB-9EEB-3133522D132E}" srcOrd="0" destOrd="0" parTransId="{3EE8403A-CB7C-4815-85BD-AEBCAEB71B37}" sibTransId="{C94B7947-85DC-4B21-BB99-DF8438356F98}"/>
    <dgm:cxn modelId="{377DCB95-3AE5-4A54-9D9F-C092275A13F4}" type="presOf" srcId="{3EE8403A-CB7C-4815-85BD-AEBCAEB71B37}" destId="{CC812A46-ED68-44D8-8451-BB3B59C2F1E2}" srcOrd="0" destOrd="0" presId="urn:microsoft.com/office/officeart/2005/8/layout/radial5"/>
    <dgm:cxn modelId="{FFF95AA7-1C41-4422-AB6B-34304A67F4D9}" type="presOf" srcId="{4C7BF0C9-F320-4604-83E4-3616EC3F0A51}" destId="{30052F4F-FFE7-46D6-93D0-E337956290B2}" srcOrd="0" destOrd="0" presId="urn:microsoft.com/office/officeart/2005/8/layout/radial5"/>
    <dgm:cxn modelId="{3BD900E1-58D1-43BB-9EE9-B69B65702FFC}" type="presOf" srcId="{B9C32B05-62EA-407A-B21C-2310C7945705}" destId="{23D56C5F-0290-497C-8CE4-215A86B41640}" srcOrd="0" destOrd="0" presId="urn:microsoft.com/office/officeart/2005/8/layout/radial5"/>
    <dgm:cxn modelId="{7B8B0EB0-4DBC-44C9-80E2-7B18E9769949}" type="presOf" srcId="{8EA7219F-BDB2-48EB-9EEB-3133522D132E}" destId="{6180C86B-D8A5-490D-8907-0E78AC25F129}" srcOrd="0" destOrd="0" presId="urn:microsoft.com/office/officeart/2005/8/layout/radial5"/>
    <dgm:cxn modelId="{E0EADBC7-8C58-43F5-9843-2C9861D1828C}" type="presOf" srcId="{BCC541E2-3A60-4FA0-82BC-A407780EE7DB}" destId="{127BCC7C-1DB8-4041-AB91-FFF924ABBF9A}" srcOrd="0" destOrd="0" presId="urn:microsoft.com/office/officeart/2005/8/layout/radial5"/>
    <dgm:cxn modelId="{2AA9C11F-1F1D-428E-801A-47EAA766C99D}" srcId="{B9C32B05-62EA-407A-B21C-2310C7945705}" destId="{42D71409-67F9-455C-8C6D-716D284AAA6B}" srcOrd="0" destOrd="0" parTransId="{51680ED1-AF6E-4B28-AE94-92B0EFB0DF7D}" sibTransId="{478B7D3C-9FB4-4BC6-90AC-49960560DECD}"/>
    <dgm:cxn modelId="{C56A33D4-034F-40DA-8F79-2E4A84BAF456}" type="presOf" srcId="{42D71409-67F9-455C-8C6D-716D284AAA6B}" destId="{4025A82E-98FC-4A27-BB49-93A51ED2C606}" srcOrd="0" destOrd="0" presId="urn:microsoft.com/office/officeart/2005/8/layout/radial5"/>
    <dgm:cxn modelId="{78021884-C18A-442C-8BB4-B29364B2980C}" type="presOf" srcId="{A13BB1F9-5857-4B43-8BF5-6589AA2CB759}" destId="{1EAEB5AC-D37E-4B84-ACE5-E241A9214A47}" srcOrd="1" destOrd="0" presId="urn:microsoft.com/office/officeart/2005/8/layout/radial5"/>
    <dgm:cxn modelId="{4F63EF6A-64A7-44BB-8EC0-54B14E3C7DC7}" srcId="{42D71409-67F9-455C-8C6D-716D284AAA6B}" destId="{9AFDEAC1-A74D-44ED-A273-8EEA9AD544D9}" srcOrd="3" destOrd="0" parTransId="{4C7BF0C9-F320-4604-83E4-3616EC3F0A51}" sibTransId="{CDA3DFC5-250E-4BBA-A52A-9278B729BB2D}"/>
    <dgm:cxn modelId="{53C6ECEE-00FD-4960-9AE8-80A9048527DD}" type="presParOf" srcId="{23D56C5F-0290-497C-8CE4-215A86B41640}" destId="{4025A82E-98FC-4A27-BB49-93A51ED2C606}" srcOrd="0" destOrd="0" presId="urn:microsoft.com/office/officeart/2005/8/layout/radial5"/>
    <dgm:cxn modelId="{7A271C4F-719B-4A01-9DD0-2B973B44D2EC}" type="presParOf" srcId="{23D56C5F-0290-497C-8CE4-215A86B41640}" destId="{CC812A46-ED68-44D8-8451-BB3B59C2F1E2}" srcOrd="1" destOrd="0" presId="urn:microsoft.com/office/officeart/2005/8/layout/radial5"/>
    <dgm:cxn modelId="{E04AB518-E8ED-4B8D-8BE3-28FC9E628D69}" type="presParOf" srcId="{CC812A46-ED68-44D8-8451-BB3B59C2F1E2}" destId="{57406BF1-D591-4FF9-A123-D3D481388D02}" srcOrd="0" destOrd="0" presId="urn:microsoft.com/office/officeart/2005/8/layout/radial5"/>
    <dgm:cxn modelId="{DE663C6E-D994-49CF-97CD-ABA140790A6A}" type="presParOf" srcId="{23D56C5F-0290-497C-8CE4-215A86B41640}" destId="{6180C86B-D8A5-490D-8907-0E78AC25F129}" srcOrd="2" destOrd="0" presId="urn:microsoft.com/office/officeart/2005/8/layout/radial5"/>
    <dgm:cxn modelId="{BD2EA0F9-B44D-4B37-8879-21057F05E04C}" type="presParOf" srcId="{23D56C5F-0290-497C-8CE4-215A86B41640}" destId="{A4FF182E-83DA-4E82-B1C5-F3CEA8519D84}" srcOrd="3" destOrd="0" presId="urn:microsoft.com/office/officeart/2005/8/layout/radial5"/>
    <dgm:cxn modelId="{9218318D-2492-40FD-85EE-625E6972C4DC}" type="presParOf" srcId="{A4FF182E-83DA-4E82-B1C5-F3CEA8519D84}" destId="{1EAEB5AC-D37E-4B84-ACE5-E241A9214A47}" srcOrd="0" destOrd="0" presId="urn:microsoft.com/office/officeart/2005/8/layout/radial5"/>
    <dgm:cxn modelId="{53E5B023-1E47-42C8-AB76-EE15A1907EA9}" type="presParOf" srcId="{23D56C5F-0290-497C-8CE4-215A86B41640}" destId="{A6816235-187E-438C-9C1F-04B16BACC6C3}" srcOrd="4" destOrd="0" presId="urn:microsoft.com/office/officeart/2005/8/layout/radial5"/>
    <dgm:cxn modelId="{32393F48-9231-4989-BC38-F935B914FD76}" type="presParOf" srcId="{23D56C5F-0290-497C-8CE4-215A86B41640}" destId="{127BCC7C-1DB8-4041-AB91-FFF924ABBF9A}" srcOrd="5" destOrd="0" presId="urn:microsoft.com/office/officeart/2005/8/layout/radial5"/>
    <dgm:cxn modelId="{4345F426-86A8-4803-AD0A-0ADD0425B0C7}" type="presParOf" srcId="{127BCC7C-1DB8-4041-AB91-FFF924ABBF9A}" destId="{0940C764-8373-4BED-8700-BD70C8250301}" srcOrd="0" destOrd="0" presId="urn:microsoft.com/office/officeart/2005/8/layout/radial5"/>
    <dgm:cxn modelId="{D919DF3D-3133-4E8E-B1CF-D20B9DBC6A81}" type="presParOf" srcId="{23D56C5F-0290-497C-8CE4-215A86B41640}" destId="{74DB93E6-4957-44E0-A01C-42EA18CB9D8C}" srcOrd="6" destOrd="0" presId="urn:microsoft.com/office/officeart/2005/8/layout/radial5"/>
    <dgm:cxn modelId="{70647334-61C9-416A-A9FE-9C5204AE177E}" type="presParOf" srcId="{23D56C5F-0290-497C-8CE4-215A86B41640}" destId="{30052F4F-FFE7-46D6-93D0-E337956290B2}" srcOrd="7" destOrd="0" presId="urn:microsoft.com/office/officeart/2005/8/layout/radial5"/>
    <dgm:cxn modelId="{86DAB36E-42EC-4DF8-BC5B-D053D28EE22E}" type="presParOf" srcId="{30052F4F-FFE7-46D6-93D0-E337956290B2}" destId="{7B631223-5B90-4E3D-BBF0-6EA45BE50B7B}" srcOrd="0" destOrd="0" presId="urn:microsoft.com/office/officeart/2005/8/layout/radial5"/>
    <dgm:cxn modelId="{EF96A58B-728D-4D17-98CB-83F1B4A1ED89}" type="presParOf" srcId="{23D56C5F-0290-497C-8CE4-215A86B41640}" destId="{633AC2D6-E162-426C-8F32-12B8079B2DA1}" srcOrd="8" destOrd="0" presId="urn:microsoft.com/office/officeart/2005/8/layout/radial5"/>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9C32B05-62EA-407A-B21C-2310C7945705}" type="doc">
      <dgm:prSet loTypeId="urn:diagrams.loki3.com/BracketList" loCatId="list" qsTypeId="urn:microsoft.com/office/officeart/2005/8/quickstyle/simple4" qsCatId="simple" csTypeId="urn:microsoft.com/office/officeart/2005/8/colors/colorful1" csCatId="colorful" phldr="1"/>
      <dgm:spPr/>
      <dgm:t>
        <a:bodyPr/>
        <a:lstStyle/>
        <a:p>
          <a:endParaRPr lang="en-US"/>
        </a:p>
      </dgm:t>
    </dgm:pt>
    <dgm:pt modelId="{42D71409-67F9-455C-8C6D-716D284AAA6B}">
      <dgm:prSet phldrT="[Text]" custT="1"/>
      <dgm:spPr/>
      <dgm:t>
        <a:bodyPr/>
        <a:lstStyle/>
        <a:p>
          <a:r>
            <a:rPr lang="fr-FR" sz="1600" noProof="0" dirty="0"/>
            <a:t>Valable pour l’ensemble du projet</a:t>
          </a:r>
        </a:p>
      </dgm:t>
    </dgm:pt>
    <dgm:pt modelId="{51680ED1-AF6E-4B28-AE94-92B0EFB0DF7D}" type="parTrans" cxnId="{2AA9C11F-1F1D-428E-801A-47EAA766C99D}">
      <dgm:prSet/>
      <dgm:spPr/>
      <dgm:t>
        <a:bodyPr/>
        <a:lstStyle/>
        <a:p>
          <a:endParaRPr lang="en-US"/>
        </a:p>
      </dgm:t>
    </dgm:pt>
    <dgm:pt modelId="{478B7D3C-9FB4-4BC6-90AC-49960560DECD}" type="sibTrans" cxnId="{2AA9C11F-1F1D-428E-801A-47EAA766C99D}">
      <dgm:prSet/>
      <dgm:spPr/>
      <dgm:t>
        <a:bodyPr/>
        <a:lstStyle/>
        <a:p>
          <a:endParaRPr lang="en-US"/>
        </a:p>
      </dgm:t>
    </dgm:pt>
    <dgm:pt modelId="{F66099B6-DBBD-4AB0-82D2-877B80F846F7}">
      <dgm:prSet phldrT="[Text]" custT="1"/>
      <dgm:spPr/>
      <dgm:t>
        <a:bodyPr/>
        <a:lstStyle/>
        <a:p>
          <a:r>
            <a:rPr lang="fr-FR" sz="1600" noProof="0" dirty="0"/>
            <a:t>Pour chaque jeux de données</a:t>
          </a:r>
        </a:p>
      </dgm:t>
    </dgm:pt>
    <dgm:pt modelId="{B09C8BFB-F41C-4AC4-AB94-F216E3081C2D}" type="parTrans" cxnId="{B4F3EA32-CE64-4A92-9BAE-BC57E5392B05}">
      <dgm:prSet/>
      <dgm:spPr/>
      <dgm:t>
        <a:bodyPr/>
        <a:lstStyle/>
        <a:p>
          <a:endParaRPr lang="en-US"/>
        </a:p>
      </dgm:t>
    </dgm:pt>
    <dgm:pt modelId="{BC531B32-9B0E-482E-BF91-65C61F17168D}" type="sibTrans" cxnId="{B4F3EA32-CE64-4A92-9BAE-BC57E5392B05}">
      <dgm:prSet/>
      <dgm:spPr/>
      <dgm:t>
        <a:bodyPr/>
        <a:lstStyle/>
        <a:p>
          <a:endParaRPr lang="en-US"/>
        </a:p>
      </dgm:t>
    </dgm:pt>
    <dgm:pt modelId="{EE62A4F6-4AC4-435B-990E-81A71CE8CAC7}">
      <dgm:prSet phldrT="[Text]" custT="1"/>
      <dgm:spPr/>
      <dgm:t>
        <a:bodyPr/>
        <a:lstStyle/>
        <a:p>
          <a:r>
            <a:rPr lang="fr-FR" sz="1600" noProof="0" dirty="0"/>
            <a:t>Pour chaque jeux de données</a:t>
          </a:r>
        </a:p>
      </dgm:t>
    </dgm:pt>
    <dgm:pt modelId="{F287B947-7343-4FA2-B288-B23A59FFAE31}" type="parTrans" cxnId="{3A2CECA6-0C5B-46BB-B7C6-7D37E9D210BD}">
      <dgm:prSet/>
      <dgm:spPr/>
      <dgm:t>
        <a:bodyPr/>
        <a:lstStyle/>
        <a:p>
          <a:endParaRPr lang="en-US"/>
        </a:p>
      </dgm:t>
    </dgm:pt>
    <dgm:pt modelId="{389F9A93-0231-4877-8C41-5D5B8DD7AAC0}" type="sibTrans" cxnId="{3A2CECA6-0C5B-46BB-B7C6-7D37E9D210BD}">
      <dgm:prSet/>
      <dgm:spPr/>
      <dgm:t>
        <a:bodyPr/>
        <a:lstStyle/>
        <a:p>
          <a:endParaRPr lang="en-US"/>
        </a:p>
      </dgm:t>
    </dgm:pt>
    <dgm:pt modelId="{B6D9DE15-697B-42C2-B6A1-CE31260EED93}">
      <dgm:prSet phldrT="[Text]" custT="1"/>
      <dgm:spPr/>
      <dgm:t>
        <a:bodyPr/>
        <a:lstStyle/>
        <a:p>
          <a:r>
            <a:rPr lang="fr-FR" sz="1600" noProof="0" dirty="0"/>
            <a:t>Pour chaque jeux de données</a:t>
          </a:r>
        </a:p>
      </dgm:t>
    </dgm:pt>
    <dgm:pt modelId="{EAC9FC21-5112-4CCF-8070-06ED15ED24ED}" type="parTrans" cxnId="{40513FB0-F94C-499F-9A0B-9E0341D0A0C2}">
      <dgm:prSet/>
      <dgm:spPr/>
      <dgm:t>
        <a:bodyPr/>
        <a:lstStyle/>
        <a:p>
          <a:endParaRPr lang="en-US"/>
        </a:p>
      </dgm:t>
    </dgm:pt>
    <dgm:pt modelId="{B605B681-1ACB-4650-8600-F9223ABDDC16}" type="sibTrans" cxnId="{40513FB0-F94C-499F-9A0B-9E0341D0A0C2}">
      <dgm:prSet/>
      <dgm:spPr/>
      <dgm:t>
        <a:bodyPr/>
        <a:lstStyle/>
        <a:p>
          <a:endParaRPr lang="en-US"/>
        </a:p>
      </dgm:t>
    </dgm:pt>
    <dgm:pt modelId="{02945A89-1D10-460E-AC6F-C8277F0EF532}">
      <dgm:prSet phldrT="[Text]" custT="1"/>
      <dgm:spPr/>
      <dgm:t>
        <a:bodyPr/>
        <a:lstStyle/>
        <a:p>
          <a:r>
            <a:rPr lang="fr-FR" sz="1600" noProof="0" dirty="0"/>
            <a:t>Pour chaque jeux de données</a:t>
          </a:r>
        </a:p>
      </dgm:t>
    </dgm:pt>
    <dgm:pt modelId="{6F8C3CEE-FEE3-4D77-B707-A6B283128F4A}" type="parTrans" cxnId="{BE2250FE-D73B-4C48-8C93-9F2FE03387E9}">
      <dgm:prSet/>
      <dgm:spPr/>
      <dgm:t>
        <a:bodyPr/>
        <a:lstStyle/>
        <a:p>
          <a:endParaRPr lang="en-US"/>
        </a:p>
      </dgm:t>
    </dgm:pt>
    <dgm:pt modelId="{D63F6889-0CC7-4574-975F-A0114273E421}" type="sibTrans" cxnId="{BE2250FE-D73B-4C48-8C93-9F2FE03387E9}">
      <dgm:prSet/>
      <dgm:spPr/>
      <dgm:t>
        <a:bodyPr/>
        <a:lstStyle/>
        <a:p>
          <a:endParaRPr lang="en-US"/>
        </a:p>
      </dgm:t>
    </dgm:pt>
    <dgm:pt modelId="{0DED3FC2-04BD-44B7-B2AF-E566BD15F328}">
      <dgm:prSet phldrT="[Text]"/>
      <dgm:spPr/>
      <dgm:t>
        <a:bodyPr/>
        <a:lstStyle/>
        <a:p>
          <a:r>
            <a:rPr lang="fr-FR" noProof="0" dirty="0"/>
            <a:t>Renseignements sur le projet</a:t>
          </a:r>
        </a:p>
      </dgm:t>
    </dgm:pt>
    <dgm:pt modelId="{45D48F72-95C8-4D92-A152-1C625E06144D}" type="parTrans" cxnId="{E00A9043-4497-4E56-9B54-F8722BEC84B1}">
      <dgm:prSet/>
      <dgm:spPr/>
      <dgm:t>
        <a:bodyPr/>
        <a:lstStyle/>
        <a:p>
          <a:endParaRPr lang="en-US"/>
        </a:p>
      </dgm:t>
    </dgm:pt>
    <dgm:pt modelId="{7081B858-143B-4F66-B66E-E56CC17E1025}" type="sibTrans" cxnId="{E00A9043-4497-4E56-9B54-F8722BEC84B1}">
      <dgm:prSet/>
      <dgm:spPr/>
      <dgm:t>
        <a:bodyPr/>
        <a:lstStyle/>
        <a:p>
          <a:endParaRPr lang="en-US"/>
        </a:p>
      </dgm:t>
    </dgm:pt>
    <dgm:pt modelId="{B1A37853-5DB1-425F-9386-D61B890405CF}">
      <dgm:prSet phldrT="[Text]"/>
      <dgm:spPr/>
      <dgm:t>
        <a:bodyPr/>
        <a:lstStyle/>
        <a:p>
          <a:r>
            <a:rPr lang="fr-FR" noProof="0" dirty="0"/>
            <a:t>Description des jeux de données</a:t>
          </a:r>
        </a:p>
      </dgm:t>
    </dgm:pt>
    <dgm:pt modelId="{B284BF18-ACA8-4249-8493-6543832F4AB7}" type="parTrans" cxnId="{E2DAB0CD-15D7-464E-A162-0A60E504C96A}">
      <dgm:prSet/>
      <dgm:spPr/>
      <dgm:t>
        <a:bodyPr/>
        <a:lstStyle/>
        <a:p>
          <a:endParaRPr lang="en-US"/>
        </a:p>
      </dgm:t>
    </dgm:pt>
    <dgm:pt modelId="{30C3EAC5-032A-4077-80B4-E7B04676A1DC}" type="sibTrans" cxnId="{E2DAB0CD-15D7-464E-A162-0A60E504C96A}">
      <dgm:prSet/>
      <dgm:spPr/>
      <dgm:t>
        <a:bodyPr/>
        <a:lstStyle/>
        <a:p>
          <a:endParaRPr lang="en-US"/>
        </a:p>
      </dgm:t>
    </dgm:pt>
    <dgm:pt modelId="{6F90917C-EE85-44B5-8B2B-C02F6F333464}">
      <dgm:prSet phldrT="[Text]"/>
      <dgm:spPr/>
      <dgm:t>
        <a:bodyPr/>
        <a:lstStyle/>
        <a:p>
          <a:r>
            <a:rPr lang="fr-FR" noProof="0" dirty="0"/>
            <a:t>Standards et métadonnées</a:t>
          </a:r>
        </a:p>
      </dgm:t>
    </dgm:pt>
    <dgm:pt modelId="{8A133435-152E-447F-A3C1-C299DA6BC203}" type="parTrans" cxnId="{6E1ED81A-082A-4472-8B7C-588127BC4F94}">
      <dgm:prSet/>
      <dgm:spPr/>
      <dgm:t>
        <a:bodyPr/>
        <a:lstStyle/>
        <a:p>
          <a:endParaRPr lang="en-US"/>
        </a:p>
      </dgm:t>
    </dgm:pt>
    <dgm:pt modelId="{D7FC03D1-BD6C-41DD-A2D9-A9E21F1CD909}" type="sibTrans" cxnId="{6E1ED81A-082A-4472-8B7C-588127BC4F94}">
      <dgm:prSet/>
      <dgm:spPr/>
      <dgm:t>
        <a:bodyPr/>
        <a:lstStyle/>
        <a:p>
          <a:endParaRPr lang="en-US"/>
        </a:p>
      </dgm:t>
    </dgm:pt>
    <dgm:pt modelId="{90DE464C-EFB4-40D6-929E-49EAC8C61A74}">
      <dgm:prSet phldrT="[Text]"/>
      <dgm:spPr/>
      <dgm:t>
        <a:bodyPr/>
        <a:lstStyle/>
        <a:p>
          <a:r>
            <a:rPr lang="fr-FR" noProof="0" dirty="0"/>
            <a:t>Le partage de données</a:t>
          </a:r>
        </a:p>
      </dgm:t>
    </dgm:pt>
    <dgm:pt modelId="{F1B863C3-ABDC-477F-9928-1FE67D14A55A}" type="parTrans" cxnId="{79AB6C9E-0EBE-48D1-9899-3892482C2530}">
      <dgm:prSet/>
      <dgm:spPr/>
      <dgm:t>
        <a:bodyPr/>
        <a:lstStyle/>
        <a:p>
          <a:endParaRPr lang="en-US"/>
        </a:p>
      </dgm:t>
    </dgm:pt>
    <dgm:pt modelId="{7FA995CA-4EC9-48E7-8D73-401B3A7D78B8}" type="sibTrans" cxnId="{79AB6C9E-0EBE-48D1-9899-3892482C2530}">
      <dgm:prSet/>
      <dgm:spPr/>
      <dgm:t>
        <a:bodyPr/>
        <a:lstStyle/>
        <a:p>
          <a:endParaRPr lang="en-US"/>
        </a:p>
      </dgm:t>
    </dgm:pt>
    <dgm:pt modelId="{B11C909C-4BAC-4506-A582-3F735F4205EC}">
      <dgm:prSet phldrT="[Text]"/>
      <dgm:spPr/>
      <dgm:t>
        <a:bodyPr/>
        <a:lstStyle/>
        <a:p>
          <a:r>
            <a:rPr lang="fr-FR" noProof="0" dirty="0"/>
            <a:t>L’archivage et la conservation des données</a:t>
          </a:r>
        </a:p>
      </dgm:t>
    </dgm:pt>
    <dgm:pt modelId="{E2D1B87B-8E01-4C21-8BDD-B8BAED2A1CD5}" type="parTrans" cxnId="{0D1BD71B-81E9-4C4F-A0AF-866EEBEF74AA}">
      <dgm:prSet/>
      <dgm:spPr/>
      <dgm:t>
        <a:bodyPr/>
        <a:lstStyle/>
        <a:p>
          <a:endParaRPr lang="en-US"/>
        </a:p>
      </dgm:t>
    </dgm:pt>
    <dgm:pt modelId="{D5963A9E-78DC-4257-B2F5-3750633D3E53}" type="sibTrans" cxnId="{0D1BD71B-81E9-4C4F-A0AF-866EEBEF74AA}">
      <dgm:prSet/>
      <dgm:spPr/>
      <dgm:t>
        <a:bodyPr/>
        <a:lstStyle/>
        <a:p>
          <a:endParaRPr lang="en-US"/>
        </a:p>
      </dgm:t>
    </dgm:pt>
    <dgm:pt modelId="{647FD396-6A18-4527-A621-E66D880562ED}" type="pres">
      <dgm:prSet presAssocID="{B9C32B05-62EA-407A-B21C-2310C7945705}" presName="Name0" presStyleCnt="0">
        <dgm:presLayoutVars>
          <dgm:dir/>
          <dgm:animLvl val="lvl"/>
          <dgm:resizeHandles val="exact"/>
        </dgm:presLayoutVars>
      </dgm:prSet>
      <dgm:spPr/>
      <dgm:t>
        <a:bodyPr/>
        <a:lstStyle/>
        <a:p>
          <a:endParaRPr lang="fr-FR"/>
        </a:p>
      </dgm:t>
    </dgm:pt>
    <dgm:pt modelId="{C743A22E-052F-4A55-90B7-85BD1DAEEE72}" type="pres">
      <dgm:prSet presAssocID="{42D71409-67F9-455C-8C6D-716D284AAA6B}" presName="linNode" presStyleCnt="0"/>
      <dgm:spPr/>
    </dgm:pt>
    <dgm:pt modelId="{1AF1A4A6-8FEF-47D0-869B-6AE6412FB719}" type="pres">
      <dgm:prSet presAssocID="{42D71409-67F9-455C-8C6D-716D284AAA6B}" presName="parTx" presStyleLbl="revTx" presStyleIdx="0" presStyleCnt="5">
        <dgm:presLayoutVars>
          <dgm:chMax val="1"/>
          <dgm:bulletEnabled val="1"/>
        </dgm:presLayoutVars>
      </dgm:prSet>
      <dgm:spPr/>
      <dgm:t>
        <a:bodyPr/>
        <a:lstStyle/>
        <a:p>
          <a:endParaRPr lang="fr-FR"/>
        </a:p>
      </dgm:t>
    </dgm:pt>
    <dgm:pt modelId="{D02A5D66-2A22-4ED3-B177-A2F4E2622DB5}" type="pres">
      <dgm:prSet presAssocID="{42D71409-67F9-455C-8C6D-716D284AAA6B}" presName="bracket" presStyleLbl="parChTrans1D1" presStyleIdx="0" presStyleCnt="5"/>
      <dgm:spPr/>
    </dgm:pt>
    <dgm:pt modelId="{66728555-C21D-4AFB-B8C0-1A1C5F11343E}" type="pres">
      <dgm:prSet presAssocID="{42D71409-67F9-455C-8C6D-716D284AAA6B}" presName="spH" presStyleCnt="0"/>
      <dgm:spPr/>
    </dgm:pt>
    <dgm:pt modelId="{A39910DE-1FAE-4421-A9EC-B6A9ABCC3223}" type="pres">
      <dgm:prSet presAssocID="{42D71409-67F9-455C-8C6D-716D284AAA6B}" presName="desTx" presStyleLbl="node1" presStyleIdx="0" presStyleCnt="5">
        <dgm:presLayoutVars>
          <dgm:bulletEnabled val="1"/>
        </dgm:presLayoutVars>
      </dgm:prSet>
      <dgm:spPr/>
      <dgm:t>
        <a:bodyPr/>
        <a:lstStyle/>
        <a:p>
          <a:endParaRPr lang="fr-FR"/>
        </a:p>
      </dgm:t>
    </dgm:pt>
    <dgm:pt modelId="{71152901-8C84-47C8-B377-3C8EBFAB6D81}" type="pres">
      <dgm:prSet presAssocID="{478B7D3C-9FB4-4BC6-90AC-49960560DECD}" presName="spV" presStyleCnt="0"/>
      <dgm:spPr/>
    </dgm:pt>
    <dgm:pt modelId="{8750A980-86C5-47D0-B0E9-7690D49B25CF}" type="pres">
      <dgm:prSet presAssocID="{F66099B6-DBBD-4AB0-82D2-877B80F846F7}" presName="linNode" presStyleCnt="0"/>
      <dgm:spPr/>
    </dgm:pt>
    <dgm:pt modelId="{0D80AC4A-A6CE-4186-B663-EFB90A3F36E0}" type="pres">
      <dgm:prSet presAssocID="{F66099B6-DBBD-4AB0-82D2-877B80F846F7}" presName="parTx" presStyleLbl="revTx" presStyleIdx="1" presStyleCnt="5">
        <dgm:presLayoutVars>
          <dgm:chMax val="1"/>
          <dgm:bulletEnabled val="1"/>
        </dgm:presLayoutVars>
      </dgm:prSet>
      <dgm:spPr/>
      <dgm:t>
        <a:bodyPr/>
        <a:lstStyle/>
        <a:p>
          <a:endParaRPr lang="fr-FR"/>
        </a:p>
      </dgm:t>
    </dgm:pt>
    <dgm:pt modelId="{A60F9A32-BC07-4AF0-AF35-E1CDCE768195}" type="pres">
      <dgm:prSet presAssocID="{F66099B6-DBBD-4AB0-82D2-877B80F846F7}" presName="bracket" presStyleLbl="parChTrans1D1" presStyleIdx="1" presStyleCnt="5"/>
      <dgm:spPr/>
    </dgm:pt>
    <dgm:pt modelId="{7468B22C-0820-4D14-84E2-1A6D63B1679F}" type="pres">
      <dgm:prSet presAssocID="{F66099B6-DBBD-4AB0-82D2-877B80F846F7}" presName="spH" presStyleCnt="0"/>
      <dgm:spPr/>
    </dgm:pt>
    <dgm:pt modelId="{73F7C9D1-91AE-44D0-B01D-010FD4CC5D55}" type="pres">
      <dgm:prSet presAssocID="{F66099B6-DBBD-4AB0-82D2-877B80F846F7}" presName="desTx" presStyleLbl="node1" presStyleIdx="1" presStyleCnt="5">
        <dgm:presLayoutVars>
          <dgm:bulletEnabled val="1"/>
        </dgm:presLayoutVars>
      </dgm:prSet>
      <dgm:spPr/>
      <dgm:t>
        <a:bodyPr/>
        <a:lstStyle/>
        <a:p>
          <a:endParaRPr lang="fr-FR"/>
        </a:p>
      </dgm:t>
    </dgm:pt>
    <dgm:pt modelId="{9D353BCD-9A3E-4E6C-AF0F-496BACFD5450}" type="pres">
      <dgm:prSet presAssocID="{BC531B32-9B0E-482E-BF91-65C61F17168D}" presName="spV" presStyleCnt="0"/>
      <dgm:spPr/>
    </dgm:pt>
    <dgm:pt modelId="{85B46F76-FDAB-42B0-BCED-BEEC2D6BBCD0}" type="pres">
      <dgm:prSet presAssocID="{EE62A4F6-4AC4-435B-990E-81A71CE8CAC7}" presName="linNode" presStyleCnt="0"/>
      <dgm:spPr/>
    </dgm:pt>
    <dgm:pt modelId="{0208A43C-8EE1-4777-A67D-0A059446A349}" type="pres">
      <dgm:prSet presAssocID="{EE62A4F6-4AC4-435B-990E-81A71CE8CAC7}" presName="parTx" presStyleLbl="revTx" presStyleIdx="2" presStyleCnt="5">
        <dgm:presLayoutVars>
          <dgm:chMax val="1"/>
          <dgm:bulletEnabled val="1"/>
        </dgm:presLayoutVars>
      </dgm:prSet>
      <dgm:spPr/>
      <dgm:t>
        <a:bodyPr/>
        <a:lstStyle/>
        <a:p>
          <a:endParaRPr lang="fr-FR"/>
        </a:p>
      </dgm:t>
    </dgm:pt>
    <dgm:pt modelId="{0A79E584-77A8-4302-B9EC-035C8DF38F0D}" type="pres">
      <dgm:prSet presAssocID="{EE62A4F6-4AC4-435B-990E-81A71CE8CAC7}" presName="bracket" presStyleLbl="parChTrans1D1" presStyleIdx="2" presStyleCnt="5"/>
      <dgm:spPr/>
    </dgm:pt>
    <dgm:pt modelId="{F8257599-DF5A-4DBE-8D62-FA6DB929A9D7}" type="pres">
      <dgm:prSet presAssocID="{EE62A4F6-4AC4-435B-990E-81A71CE8CAC7}" presName="spH" presStyleCnt="0"/>
      <dgm:spPr/>
    </dgm:pt>
    <dgm:pt modelId="{AD04ED39-F7CB-41C2-8759-B5055F58DF4B}" type="pres">
      <dgm:prSet presAssocID="{EE62A4F6-4AC4-435B-990E-81A71CE8CAC7}" presName="desTx" presStyleLbl="node1" presStyleIdx="2" presStyleCnt="5">
        <dgm:presLayoutVars>
          <dgm:bulletEnabled val="1"/>
        </dgm:presLayoutVars>
      </dgm:prSet>
      <dgm:spPr/>
      <dgm:t>
        <a:bodyPr/>
        <a:lstStyle/>
        <a:p>
          <a:endParaRPr lang="fr-FR"/>
        </a:p>
      </dgm:t>
    </dgm:pt>
    <dgm:pt modelId="{25686AF9-0B37-43EF-BBD5-85EB68E3DB6E}" type="pres">
      <dgm:prSet presAssocID="{389F9A93-0231-4877-8C41-5D5B8DD7AAC0}" presName="spV" presStyleCnt="0"/>
      <dgm:spPr/>
    </dgm:pt>
    <dgm:pt modelId="{17D5E19A-98C3-4C66-BC28-B418F94F6685}" type="pres">
      <dgm:prSet presAssocID="{B6D9DE15-697B-42C2-B6A1-CE31260EED93}" presName="linNode" presStyleCnt="0"/>
      <dgm:spPr/>
    </dgm:pt>
    <dgm:pt modelId="{CCE372F8-A734-4349-9ED6-2703D53D4161}" type="pres">
      <dgm:prSet presAssocID="{B6D9DE15-697B-42C2-B6A1-CE31260EED93}" presName="parTx" presStyleLbl="revTx" presStyleIdx="3" presStyleCnt="5">
        <dgm:presLayoutVars>
          <dgm:chMax val="1"/>
          <dgm:bulletEnabled val="1"/>
        </dgm:presLayoutVars>
      </dgm:prSet>
      <dgm:spPr/>
      <dgm:t>
        <a:bodyPr/>
        <a:lstStyle/>
        <a:p>
          <a:endParaRPr lang="fr-FR"/>
        </a:p>
      </dgm:t>
    </dgm:pt>
    <dgm:pt modelId="{F95A7D52-A902-42DB-94C6-50F27FD3E3A4}" type="pres">
      <dgm:prSet presAssocID="{B6D9DE15-697B-42C2-B6A1-CE31260EED93}" presName="bracket" presStyleLbl="parChTrans1D1" presStyleIdx="3" presStyleCnt="5"/>
      <dgm:spPr/>
    </dgm:pt>
    <dgm:pt modelId="{D4B0EF0E-AE61-4DA3-B311-CB5A9200199A}" type="pres">
      <dgm:prSet presAssocID="{B6D9DE15-697B-42C2-B6A1-CE31260EED93}" presName="spH" presStyleCnt="0"/>
      <dgm:spPr/>
    </dgm:pt>
    <dgm:pt modelId="{84801765-2781-429F-9E98-810B4595344F}" type="pres">
      <dgm:prSet presAssocID="{B6D9DE15-697B-42C2-B6A1-CE31260EED93}" presName="desTx" presStyleLbl="node1" presStyleIdx="3" presStyleCnt="5">
        <dgm:presLayoutVars>
          <dgm:bulletEnabled val="1"/>
        </dgm:presLayoutVars>
      </dgm:prSet>
      <dgm:spPr/>
      <dgm:t>
        <a:bodyPr/>
        <a:lstStyle/>
        <a:p>
          <a:endParaRPr lang="fr-FR"/>
        </a:p>
      </dgm:t>
    </dgm:pt>
    <dgm:pt modelId="{E7FB8D75-12C5-4163-9D50-119B72DC5D41}" type="pres">
      <dgm:prSet presAssocID="{B605B681-1ACB-4650-8600-F9223ABDDC16}" presName="spV" presStyleCnt="0"/>
      <dgm:spPr/>
    </dgm:pt>
    <dgm:pt modelId="{1C7730BA-8E86-4283-A6C2-CB0B069127F1}" type="pres">
      <dgm:prSet presAssocID="{02945A89-1D10-460E-AC6F-C8277F0EF532}" presName="linNode" presStyleCnt="0"/>
      <dgm:spPr/>
    </dgm:pt>
    <dgm:pt modelId="{63EE59EC-FB57-48BB-9EEB-DE1346C06AC5}" type="pres">
      <dgm:prSet presAssocID="{02945A89-1D10-460E-AC6F-C8277F0EF532}" presName="parTx" presStyleLbl="revTx" presStyleIdx="4" presStyleCnt="5">
        <dgm:presLayoutVars>
          <dgm:chMax val="1"/>
          <dgm:bulletEnabled val="1"/>
        </dgm:presLayoutVars>
      </dgm:prSet>
      <dgm:spPr/>
      <dgm:t>
        <a:bodyPr/>
        <a:lstStyle/>
        <a:p>
          <a:endParaRPr lang="fr-FR"/>
        </a:p>
      </dgm:t>
    </dgm:pt>
    <dgm:pt modelId="{5CAFAAEE-9D1B-45B2-B91B-0DBDD893AF10}" type="pres">
      <dgm:prSet presAssocID="{02945A89-1D10-460E-AC6F-C8277F0EF532}" presName="bracket" presStyleLbl="parChTrans1D1" presStyleIdx="4" presStyleCnt="5"/>
      <dgm:spPr/>
    </dgm:pt>
    <dgm:pt modelId="{1858A968-5FE3-4714-B3B1-9AFC930E0136}" type="pres">
      <dgm:prSet presAssocID="{02945A89-1D10-460E-AC6F-C8277F0EF532}" presName="spH" presStyleCnt="0"/>
      <dgm:spPr/>
    </dgm:pt>
    <dgm:pt modelId="{45E41BC7-6154-4B35-9FFD-1BC9D3A8D0C5}" type="pres">
      <dgm:prSet presAssocID="{02945A89-1D10-460E-AC6F-C8277F0EF532}" presName="desTx" presStyleLbl="node1" presStyleIdx="4" presStyleCnt="5">
        <dgm:presLayoutVars>
          <dgm:bulletEnabled val="1"/>
        </dgm:presLayoutVars>
      </dgm:prSet>
      <dgm:spPr/>
      <dgm:t>
        <a:bodyPr/>
        <a:lstStyle/>
        <a:p>
          <a:endParaRPr lang="fr-FR"/>
        </a:p>
      </dgm:t>
    </dgm:pt>
  </dgm:ptLst>
  <dgm:cxnLst>
    <dgm:cxn modelId="{4F4D35DD-4371-43F4-82D5-53205589ACEE}" type="presOf" srcId="{90DE464C-EFB4-40D6-929E-49EAC8C61A74}" destId="{84801765-2781-429F-9E98-810B4595344F}" srcOrd="0" destOrd="0" presId="urn:diagrams.loki3.com/BracketList"/>
    <dgm:cxn modelId="{733A083A-2A98-42AE-B166-C52EE7C44041}" type="presOf" srcId="{F66099B6-DBBD-4AB0-82D2-877B80F846F7}" destId="{0D80AC4A-A6CE-4186-B663-EFB90A3F36E0}" srcOrd="0" destOrd="0" presId="urn:diagrams.loki3.com/BracketList"/>
    <dgm:cxn modelId="{71A3B67D-E7C8-4A05-AB76-7DFA31C820F9}" type="presOf" srcId="{B9C32B05-62EA-407A-B21C-2310C7945705}" destId="{647FD396-6A18-4527-A621-E66D880562ED}" srcOrd="0" destOrd="0" presId="urn:diagrams.loki3.com/BracketList"/>
    <dgm:cxn modelId="{1B0B3577-188E-4832-8EA2-BF9F5768110A}" type="presOf" srcId="{42D71409-67F9-455C-8C6D-716D284AAA6B}" destId="{1AF1A4A6-8FEF-47D0-869B-6AE6412FB719}" srcOrd="0" destOrd="0" presId="urn:diagrams.loki3.com/BracketList"/>
    <dgm:cxn modelId="{6E1ED81A-082A-4472-8B7C-588127BC4F94}" srcId="{EE62A4F6-4AC4-435B-990E-81A71CE8CAC7}" destId="{6F90917C-EE85-44B5-8B2B-C02F6F333464}" srcOrd="0" destOrd="0" parTransId="{8A133435-152E-447F-A3C1-C299DA6BC203}" sibTransId="{D7FC03D1-BD6C-41DD-A2D9-A9E21F1CD909}"/>
    <dgm:cxn modelId="{E2DAB0CD-15D7-464E-A162-0A60E504C96A}" srcId="{F66099B6-DBBD-4AB0-82D2-877B80F846F7}" destId="{B1A37853-5DB1-425F-9386-D61B890405CF}" srcOrd="0" destOrd="0" parTransId="{B284BF18-ACA8-4249-8493-6543832F4AB7}" sibTransId="{30C3EAC5-032A-4077-80B4-E7B04676A1DC}"/>
    <dgm:cxn modelId="{40513FB0-F94C-499F-9A0B-9E0341D0A0C2}" srcId="{B9C32B05-62EA-407A-B21C-2310C7945705}" destId="{B6D9DE15-697B-42C2-B6A1-CE31260EED93}" srcOrd="3" destOrd="0" parTransId="{EAC9FC21-5112-4CCF-8070-06ED15ED24ED}" sibTransId="{B605B681-1ACB-4650-8600-F9223ABDDC16}"/>
    <dgm:cxn modelId="{0D1BD71B-81E9-4C4F-A0AF-866EEBEF74AA}" srcId="{02945A89-1D10-460E-AC6F-C8277F0EF532}" destId="{B11C909C-4BAC-4506-A582-3F735F4205EC}" srcOrd="0" destOrd="0" parTransId="{E2D1B87B-8E01-4C21-8BDD-B8BAED2A1CD5}" sibTransId="{D5963A9E-78DC-4257-B2F5-3750633D3E53}"/>
    <dgm:cxn modelId="{108C2852-551B-4FB8-BED1-C82E8F46DA61}" type="presOf" srcId="{B11C909C-4BAC-4506-A582-3F735F4205EC}" destId="{45E41BC7-6154-4B35-9FFD-1BC9D3A8D0C5}" srcOrd="0" destOrd="0" presId="urn:diagrams.loki3.com/BracketList"/>
    <dgm:cxn modelId="{430A8B4E-7828-4AFE-B7B5-5F9D652ECEDF}" type="presOf" srcId="{B1A37853-5DB1-425F-9386-D61B890405CF}" destId="{73F7C9D1-91AE-44D0-B01D-010FD4CC5D55}" srcOrd="0" destOrd="0" presId="urn:diagrams.loki3.com/BracketList"/>
    <dgm:cxn modelId="{A3C3C41A-BF2B-424D-A2DC-6EF3C62222E5}" type="presOf" srcId="{EE62A4F6-4AC4-435B-990E-81A71CE8CAC7}" destId="{0208A43C-8EE1-4777-A67D-0A059446A349}" srcOrd="0" destOrd="0" presId="urn:diagrams.loki3.com/BracketList"/>
    <dgm:cxn modelId="{3A2CECA6-0C5B-46BB-B7C6-7D37E9D210BD}" srcId="{B9C32B05-62EA-407A-B21C-2310C7945705}" destId="{EE62A4F6-4AC4-435B-990E-81A71CE8CAC7}" srcOrd="2" destOrd="0" parTransId="{F287B947-7343-4FA2-B288-B23A59FFAE31}" sibTransId="{389F9A93-0231-4877-8C41-5D5B8DD7AAC0}"/>
    <dgm:cxn modelId="{0985D2EF-9ED1-4362-A7F6-A9CC90946EE4}" type="presOf" srcId="{02945A89-1D10-460E-AC6F-C8277F0EF532}" destId="{63EE59EC-FB57-48BB-9EEB-DE1346C06AC5}" srcOrd="0" destOrd="0" presId="urn:diagrams.loki3.com/BracketList"/>
    <dgm:cxn modelId="{E00A9043-4497-4E56-9B54-F8722BEC84B1}" srcId="{42D71409-67F9-455C-8C6D-716D284AAA6B}" destId="{0DED3FC2-04BD-44B7-B2AF-E566BD15F328}" srcOrd="0" destOrd="0" parTransId="{45D48F72-95C8-4D92-A152-1C625E06144D}" sibTransId="{7081B858-143B-4F66-B66E-E56CC17E1025}"/>
    <dgm:cxn modelId="{BE2250FE-D73B-4C48-8C93-9F2FE03387E9}" srcId="{B9C32B05-62EA-407A-B21C-2310C7945705}" destId="{02945A89-1D10-460E-AC6F-C8277F0EF532}" srcOrd="4" destOrd="0" parTransId="{6F8C3CEE-FEE3-4D77-B707-A6B283128F4A}" sibTransId="{D63F6889-0CC7-4574-975F-A0114273E421}"/>
    <dgm:cxn modelId="{79AB6C9E-0EBE-48D1-9899-3892482C2530}" srcId="{B6D9DE15-697B-42C2-B6A1-CE31260EED93}" destId="{90DE464C-EFB4-40D6-929E-49EAC8C61A74}" srcOrd="0" destOrd="0" parTransId="{F1B863C3-ABDC-477F-9928-1FE67D14A55A}" sibTransId="{7FA995CA-4EC9-48E7-8D73-401B3A7D78B8}"/>
    <dgm:cxn modelId="{B4F3EA32-CE64-4A92-9BAE-BC57E5392B05}" srcId="{B9C32B05-62EA-407A-B21C-2310C7945705}" destId="{F66099B6-DBBD-4AB0-82D2-877B80F846F7}" srcOrd="1" destOrd="0" parTransId="{B09C8BFB-F41C-4AC4-AB94-F216E3081C2D}" sibTransId="{BC531B32-9B0E-482E-BF91-65C61F17168D}"/>
    <dgm:cxn modelId="{44A2296D-59E3-49B7-AE05-8343904ABB04}" type="presOf" srcId="{B6D9DE15-697B-42C2-B6A1-CE31260EED93}" destId="{CCE372F8-A734-4349-9ED6-2703D53D4161}" srcOrd="0" destOrd="0" presId="urn:diagrams.loki3.com/BracketList"/>
    <dgm:cxn modelId="{2AA9C11F-1F1D-428E-801A-47EAA766C99D}" srcId="{B9C32B05-62EA-407A-B21C-2310C7945705}" destId="{42D71409-67F9-455C-8C6D-716D284AAA6B}" srcOrd="0" destOrd="0" parTransId="{51680ED1-AF6E-4B28-AE94-92B0EFB0DF7D}" sibTransId="{478B7D3C-9FB4-4BC6-90AC-49960560DECD}"/>
    <dgm:cxn modelId="{EE35FB99-6DAD-4751-A2FD-01E49027C921}" type="presOf" srcId="{6F90917C-EE85-44B5-8B2B-C02F6F333464}" destId="{AD04ED39-F7CB-41C2-8759-B5055F58DF4B}" srcOrd="0" destOrd="0" presId="urn:diagrams.loki3.com/BracketList"/>
    <dgm:cxn modelId="{A62F3FDB-77A1-4A7C-B571-76E1FF191B21}" type="presOf" srcId="{0DED3FC2-04BD-44B7-B2AF-E566BD15F328}" destId="{A39910DE-1FAE-4421-A9EC-B6A9ABCC3223}" srcOrd="0" destOrd="0" presId="urn:diagrams.loki3.com/BracketList"/>
    <dgm:cxn modelId="{AD584569-9456-40AE-A23B-002AFE8A0082}" type="presParOf" srcId="{647FD396-6A18-4527-A621-E66D880562ED}" destId="{C743A22E-052F-4A55-90B7-85BD1DAEEE72}" srcOrd="0" destOrd="0" presId="urn:diagrams.loki3.com/BracketList"/>
    <dgm:cxn modelId="{61B1B0BA-1364-4D43-B478-FD50F1E56238}" type="presParOf" srcId="{C743A22E-052F-4A55-90B7-85BD1DAEEE72}" destId="{1AF1A4A6-8FEF-47D0-869B-6AE6412FB719}" srcOrd="0" destOrd="0" presId="urn:diagrams.loki3.com/BracketList"/>
    <dgm:cxn modelId="{0633A67C-1982-480A-9064-9A03865137DA}" type="presParOf" srcId="{C743A22E-052F-4A55-90B7-85BD1DAEEE72}" destId="{D02A5D66-2A22-4ED3-B177-A2F4E2622DB5}" srcOrd="1" destOrd="0" presId="urn:diagrams.loki3.com/BracketList"/>
    <dgm:cxn modelId="{ACA80EC4-8734-4406-807A-ECBF3BE88BBF}" type="presParOf" srcId="{C743A22E-052F-4A55-90B7-85BD1DAEEE72}" destId="{66728555-C21D-4AFB-B8C0-1A1C5F11343E}" srcOrd="2" destOrd="0" presId="urn:diagrams.loki3.com/BracketList"/>
    <dgm:cxn modelId="{741B4C56-10A6-43FF-B01E-49B64C7E69D5}" type="presParOf" srcId="{C743A22E-052F-4A55-90B7-85BD1DAEEE72}" destId="{A39910DE-1FAE-4421-A9EC-B6A9ABCC3223}" srcOrd="3" destOrd="0" presId="urn:diagrams.loki3.com/BracketList"/>
    <dgm:cxn modelId="{D868716E-2930-42F4-9644-E541439E557E}" type="presParOf" srcId="{647FD396-6A18-4527-A621-E66D880562ED}" destId="{71152901-8C84-47C8-B377-3C8EBFAB6D81}" srcOrd="1" destOrd="0" presId="urn:diagrams.loki3.com/BracketList"/>
    <dgm:cxn modelId="{B082BDF9-D336-4296-B17F-B7758EA2796D}" type="presParOf" srcId="{647FD396-6A18-4527-A621-E66D880562ED}" destId="{8750A980-86C5-47D0-B0E9-7690D49B25CF}" srcOrd="2" destOrd="0" presId="urn:diagrams.loki3.com/BracketList"/>
    <dgm:cxn modelId="{09D8B48F-1B01-4599-908F-5AB34316BD34}" type="presParOf" srcId="{8750A980-86C5-47D0-B0E9-7690D49B25CF}" destId="{0D80AC4A-A6CE-4186-B663-EFB90A3F36E0}" srcOrd="0" destOrd="0" presId="urn:diagrams.loki3.com/BracketList"/>
    <dgm:cxn modelId="{B3903873-760A-4827-A35A-06C0093245B5}" type="presParOf" srcId="{8750A980-86C5-47D0-B0E9-7690D49B25CF}" destId="{A60F9A32-BC07-4AF0-AF35-E1CDCE768195}" srcOrd="1" destOrd="0" presId="urn:diagrams.loki3.com/BracketList"/>
    <dgm:cxn modelId="{B47F10D1-BF48-4E13-8D59-80A24C3949D6}" type="presParOf" srcId="{8750A980-86C5-47D0-B0E9-7690D49B25CF}" destId="{7468B22C-0820-4D14-84E2-1A6D63B1679F}" srcOrd="2" destOrd="0" presId="urn:diagrams.loki3.com/BracketList"/>
    <dgm:cxn modelId="{637516D3-0620-499A-9F3F-81A760038032}" type="presParOf" srcId="{8750A980-86C5-47D0-B0E9-7690D49B25CF}" destId="{73F7C9D1-91AE-44D0-B01D-010FD4CC5D55}" srcOrd="3" destOrd="0" presId="urn:diagrams.loki3.com/BracketList"/>
    <dgm:cxn modelId="{F19DD195-543E-4485-8969-09159794D742}" type="presParOf" srcId="{647FD396-6A18-4527-A621-E66D880562ED}" destId="{9D353BCD-9A3E-4E6C-AF0F-496BACFD5450}" srcOrd="3" destOrd="0" presId="urn:diagrams.loki3.com/BracketList"/>
    <dgm:cxn modelId="{9B414574-30F4-43F1-B45E-E835C262112E}" type="presParOf" srcId="{647FD396-6A18-4527-A621-E66D880562ED}" destId="{85B46F76-FDAB-42B0-BCED-BEEC2D6BBCD0}" srcOrd="4" destOrd="0" presId="urn:diagrams.loki3.com/BracketList"/>
    <dgm:cxn modelId="{C73AD5C7-DC34-46C6-844A-06A66B81D866}" type="presParOf" srcId="{85B46F76-FDAB-42B0-BCED-BEEC2D6BBCD0}" destId="{0208A43C-8EE1-4777-A67D-0A059446A349}" srcOrd="0" destOrd="0" presId="urn:diagrams.loki3.com/BracketList"/>
    <dgm:cxn modelId="{91E85262-7C2C-464C-A467-31F85B06D137}" type="presParOf" srcId="{85B46F76-FDAB-42B0-BCED-BEEC2D6BBCD0}" destId="{0A79E584-77A8-4302-B9EC-035C8DF38F0D}" srcOrd="1" destOrd="0" presId="urn:diagrams.loki3.com/BracketList"/>
    <dgm:cxn modelId="{6E508377-014D-497C-8C76-7AF1196CE032}" type="presParOf" srcId="{85B46F76-FDAB-42B0-BCED-BEEC2D6BBCD0}" destId="{F8257599-DF5A-4DBE-8D62-FA6DB929A9D7}" srcOrd="2" destOrd="0" presId="urn:diagrams.loki3.com/BracketList"/>
    <dgm:cxn modelId="{7D263E54-3453-406C-AC8F-53D5F8068B83}" type="presParOf" srcId="{85B46F76-FDAB-42B0-BCED-BEEC2D6BBCD0}" destId="{AD04ED39-F7CB-41C2-8759-B5055F58DF4B}" srcOrd="3" destOrd="0" presId="urn:diagrams.loki3.com/BracketList"/>
    <dgm:cxn modelId="{5256BB5A-7FF3-4B03-B3B6-DFF7260FC222}" type="presParOf" srcId="{647FD396-6A18-4527-A621-E66D880562ED}" destId="{25686AF9-0B37-43EF-BBD5-85EB68E3DB6E}" srcOrd="5" destOrd="0" presId="urn:diagrams.loki3.com/BracketList"/>
    <dgm:cxn modelId="{07D9A412-28E4-49F7-989D-536DDE5DD7A6}" type="presParOf" srcId="{647FD396-6A18-4527-A621-E66D880562ED}" destId="{17D5E19A-98C3-4C66-BC28-B418F94F6685}" srcOrd="6" destOrd="0" presId="urn:diagrams.loki3.com/BracketList"/>
    <dgm:cxn modelId="{5072CCCD-64DF-4AC1-9381-F560E14A5CFF}" type="presParOf" srcId="{17D5E19A-98C3-4C66-BC28-B418F94F6685}" destId="{CCE372F8-A734-4349-9ED6-2703D53D4161}" srcOrd="0" destOrd="0" presId="urn:diagrams.loki3.com/BracketList"/>
    <dgm:cxn modelId="{6A618126-C613-4263-A97D-E761509C7B44}" type="presParOf" srcId="{17D5E19A-98C3-4C66-BC28-B418F94F6685}" destId="{F95A7D52-A902-42DB-94C6-50F27FD3E3A4}" srcOrd="1" destOrd="0" presId="urn:diagrams.loki3.com/BracketList"/>
    <dgm:cxn modelId="{66267E9A-833F-430E-B38D-459765460BD0}" type="presParOf" srcId="{17D5E19A-98C3-4C66-BC28-B418F94F6685}" destId="{D4B0EF0E-AE61-4DA3-B311-CB5A9200199A}" srcOrd="2" destOrd="0" presId="urn:diagrams.loki3.com/BracketList"/>
    <dgm:cxn modelId="{7923A6C1-2A13-43D1-9890-7BABCEF4C1D6}" type="presParOf" srcId="{17D5E19A-98C3-4C66-BC28-B418F94F6685}" destId="{84801765-2781-429F-9E98-810B4595344F}" srcOrd="3" destOrd="0" presId="urn:diagrams.loki3.com/BracketList"/>
    <dgm:cxn modelId="{02D4A60D-98BA-415C-93FA-024E1E8AA13D}" type="presParOf" srcId="{647FD396-6A18-4527-A621-E66D880562ED}" destId="{E7FB8D75-12C5-4163-9D50-119B72DC5D41}" srcOrd="7" destOrd="0" presId="urn:diagrams.loki3.com/BracketList"/>
    <dgm:cxn modelId="{AB4FFE38-1498-4F66-9995-DB2420E609B6}" type="presParOf" srcId="{647FD396-6A18-4527-A621-E66D880562ED}" destId="{1C7730BA-8E86-4283-A6C2-CB0B069127F1}" srcOrd="8" destOrd="0" presId="urn:diagrams.loki3.com/BracketList"/>
    <dgm:cxn modelId="{B7B5A71F-AE21-485A-89ED-F81C2786DD16}" type="presParOf" srcId="{1C7730BA-8E86-4283-A6C2-CB0B069127F1}" destId="{63EE59EC-FB57-48BB-9EEB-DE1346C06AC5}" srcOrd="0" destOrd="0" presId="urn:diagrams.loki3.com/BracketList"/>
    <dgm:cxn modelId="{B0C5C8B0-8F92-455F-815A-FC68ED1280C9}" type="presParOf" srcId="{1C7730BA-8E86-4283-A6C2-CB0B069127F1}" destId="{5CAFAAEE-9D1B-45B2-B91B-0DBDD893AF10}" srcOrd="1" destOrd="0" presId="urn:diagrams.loki3.com/BracketList"/>
    <dgm:cxn modelId="{65CBA920-9030-4A7F-A0F5-ECB293C88729}" type="presParOf" srcId="{1C7730BA-8E86-4283-A6C2-CB0B069127F1}" destId="{1858A968-5FE3-4714-B3B1-9AFC930E0136}" srcOrd="2" destOrd="0" presId="urn:diagrams.loki3.com/BracketList"/>
    <dgm:cxn modelId="{80285E90-29DB-4A60-A81B-F3468C70D8BC}" type="presParOf" srcId="{1C7730BA-8E86-4283-A6C2-CB0B069127F1}" destId="{45E41BC7-6154-4B35-9FFD-1BC9D3A8D0C5}" srcOrd="3" destOrd="0" presId="urn:diagrams.loki3.com/BracketList"/>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5A82E-98FC-4A27-BB49-93A51ED2C606}">
      <dsp:nvSpPr>
        <dsp:cNvPr id="0" name=""/>
        <dsp:cNvSpPr/>
      </dsp:nvSpPr>
      <dsp:spPr>
        <a:xfrm>
          <a:off x="2991439" y="1461897"/>
          <a:ext cx="883434" cy="883434"/>
        </a:xfrm>
        <a:prstGeom prst="ellipse">
          <a:avLst/>
        </a:prstGeom>
        <a:gradFill rotWithShape="0">
          <a:gsLst>
            <a:gs pos="0">
              <a:srgbClr val="2980B9">
                <a:hueOff val="0"/>
                <a:satOff val="0"/>
                <a:lumOff val="0"/>
                <a:alphaOff val="0"/>
                <a:satMod val="103000"/>
                <a:lumMod val="102000"/>
                <a:tint val="94000"/>
              </a:srgbClr>
            </a:gs>
            <a:gs pos="50000">
              <a:srgbClr val="2980B9">
                <a:hueOff val="0"/>
                <a:satOff val="0"/>
                <a:lumOff val="0"/>
                <a:alphaOff val="0"/>
                <a:satMod val="110000"/>
                <a:lumMod val="100000"/>
                <a:shade val="100000"/>
              </a:srgbClr>
            </a:gs>
            <a:gs pos="100000">
              <a:srgbClr val="2980B9">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solidFill>
                <a:sysClr val="window" lastClr="FFFFFF"/>
              </a:solidFill>
              <a:latin typeface="Calibri" panose="020F0502020204030204"/>
              <a:ea typeface="+mn-ea"/>
              <a:cs typeface="+mn-cs"/>
            </a:rPr>
            <a:t>PGD</a:t>
          </a:r>
          <a:endParaRPr lang="en-US" sz="2500" kern="1200" dirty="0">
            <a:solidFill>
              <a:sysClr val="window" lastClr="FFFFFF"/>
            </a:solidFill>
            <a:latin typeface="Calibri" panose="020F0502020204030204"/>
            <a:ea typeface="+mn-ea"/>
            <a:cs typeface="+mn-cs"/>
          </a:endParaRPr>
        </a:p>
      </dsp:txBody>
      <dsp:txXfrm>
        <a:off x="3120815" y="1591273"/>
        <a:ext cx="624682" cy="624682"/>
      </dsp:txXfrm>
    </dsp:sp>
    <dsp:sp modelId="{CC812A46-ED68-44D8-8451-BB3B59C2F1E2}">
      <dsp:nvSpPr>
        <dsp:cNvPr id="0" name=""/>
        <dsp:cNvSpPr/>
      </dsp:nvSpPr>
      <dsp:spPr>
        <a:xfrm rot="16200000">
          <a:off x="3338947" y="1139293"/>
          <a:ext cx="188417" cy="300367"/>
        </a:xfrm>
        <a:prstGeom prst="rightArrow">
          <a:avLst>
            <a:gd name="adj1" fmla="val 60000"/>
            <a:gd name="adj2" fmla="val 50000"/>
          </a:avLst>
        </a:prstGeom>
        <a:gradFill rotWithShape="0">
          <a:gsLst>
            <a:gs pos="0">
              <a:srgbClr val="16A085">
                <a:hueOff val="0"/>
                <a:satOff val="0"/>
                <a:lumOff val="0"/>
                <a:alphaOff val="0"/>
                <a:satMod val="103000"/>
                <a:lumMod val="102000"/>
                <a:tint val="94000"/>
              </a:srgbClr>
            </a:gs>
            <a:gs pos="50000">
              <a:srgbClr val="16A085">
                <a:hueOff val="0"/>
                <a:satOff val="0"/>
                <a:lumOff val="0"/>
                <a:alphaOff val="0"/>
                <a:satMod val="110000"/>
                <a:lumMod val="100000"/>
                <a:shade val="100000"/>
              </a:srgbClr>
            </a:gs>
            <a:gs pos="100000">
              <a:srgbClr val="16A085">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solidFill>
              <a:sysClr val="window" lastClr="FFFFFF"/>
            </a:solidFill>
            <a:latin typeface="Calibri" panose="020F0502020204030204"/>
            <a:ea typeface="+mn-ea"/>
            <a:cs typeface="+mn-cs"/>
          </a:endParaRPr>
        </a:p>
      </dsp:txBody>
      <dsp:txXfrm>
        <a:off x="3367210" y="1227629"/>
        <a:ext cx="131892" cy="180221"/>
      </dsp:txXfrm>
    </dsp:sp>
    <dsp:sp modelId="{6180C86B-D8A5-490D-8907-0E78AC25F129}">
      <dsp:nvSpPr>
        <dsp:cNvPr id="0" name=""/>
        <dsp:cNvSpPr/>
      </dsp:nvSpPr>
      <dsp:spPr>
        <a:xfrm>
          <a:off x="2881010" y="2099"/>
          <a:ext cx="1104292" cy="1104292"/>
        </a:xfrm>
        <a:prstGeom prst="ellipse">
          <a:avLst/>
        </a:prstGeom>
        <a:gradFill rotWithShape="0">
          <a:gsLst>
            <a:gs pos="0">
              <a:srgbClr val="16A085">
                <a:hueOff val="0"/>
                <a:satOff val="0"/>
                <a:lumOff val="0"/>
                <a:alphaOff val="0"/>
                <a:satMod val="103000"/>
                <a:lumMod val="102000"/>
                <a:tint val="94000"/>
              </a:srgbClr>
            </a:gs>
            <a:gs pos="50000">
              <a:srgbClr val="16A085">
                <a:hueOff val="0"/>
                <a:satOff val="0"/>
                <a:lumOff val="0"/>
                <a:alphaOff val="0"/>
                <a:satMod val="110000"/>
                <a:lumMod val="100000"/>
                <a:shade val="100000"/>
              </a:srgbClr>
            </a:gs>
            <a:gs pos="100000">
              <a:srgbClr val="16A085">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kern="1200" noProof="1" smtClean="0"/>
            <a:t>Formaliser sa manière de travailler</a:t>
          </a:r>
          <a:endParaRPr lang="en-US" sz="900" kern="1200" dirty="0">
            <a:solidFill>
              <a:sysClr val="window" lastClr="FFFFFF"/>
            </a:solidFill>
            <a:latin typeface="Calibri" panose="020F0502020204030204"/>
            <a:ea typeface="+mn-ea"/>
            <a:cs typeface="+mn-cs"/>
          </a:endParaRPr>
        </a:p>
      </dsp:txBody>
      <dsp:txXfrm>
        <a:off x="3042730" y="163819"/>
        <a:ext cx="780852" cy="780852"/>
      </dsp:txXfrm>
    </dsp:sp>
    <dsp:sp modelId="{A4FF182E-83DA-4E82-B1C5-F3CEA8519D84}">
      <dsp:nvSpPr>
        <dsp:cNvPr id="0" name=""/>
        <dsp:cNvSpPr/>
      </dsp:nvSpPr>
      <dsp:spPr>
        <a:xfrm>
          <a:off x="3953084" y="1753430"/>
          <a:ext cx="188417" cy="300367"/>
        </a:xfrm>
        <a:prstGeom prst="rightArrow">
          <a:avLst>
            <a:gd name="adj1" fmla="val 60000"/>
            <a:gd name="adj2" fmla="val 50000"/>
          </a:avLst>
        </a:prstGeom>
        <a:gradFill rotWithShape="0">
          <a:gsLst>
            <a:gs pos="0">
              <a:srgbClr val="9BBB59">
                <a:hueOff val="0"/>
                <a:satOff val="0"/>
                <a:lumOff val="0"/>
                <a:alphaOff val="0"/>
                <a:satMod val="103000"/>
                <a:lumMod val="102000"/>
                <a:tint val="94000"/>
              </a:srgbClr>
            </a:gs>
            <a:gs pos="50000">
              <a:srgbClr val="9BBB59">
                <a:hueOff val="0"/>
                <a:satOff val="0"/>
                <a:lumOff val="0"/>
                <a:alphaOff val="0"/>
                <a:satMod val="110000"/>
                <a:lumMod val="100000"/>
                <a:shade val="100000"/>
              </a:srgbClr>
            </a:gs>
            <a:gs pos="100000">
              <a:srgbClr val="9BBB59">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solidFill>
              <a:sysClr val="window" lastClr="FFFFFF"/>
            </a:solidFill>
            <a:latin typeface="Calibri" panose="020F0502020204030204"/>
            <a:ea typeface="+mn-ea"/>
            <a:cs typeface="+mn-cs"/>
          </a:endParaRPr>
        </a:p>
      </dsp:txBody>
      <dsp:txXfrm>
        <a:off x="3953084" y="1813503"/>
        <a:ext cx="131892" cy="180221"/>
      </dsp:txXfrm>
    </dsp:sp>
    <dsp:sp modelId="{A6816235-187E-438C-9C1F-04B16BACC6C3}">
      <dsp:nvSpPr>
        <dsp:cNvPr id="0" name=""/>
        <dsp:cNvSpPr/>
      </dsp:nvSpPr>
      <dsp:spPr>
        <a:xfrm>
          <a:off x="4230378" y="1351468"/>
          <a:ext cx="1104292" cy="1104292"/>
        </a:xfrm>
        <a:prstGeom prst="ellipse">
          <a:avLst/>
        </a:prstGeom>
        <a:gradFill rotWithShape="0">
          <a:gsLst>
            <a:gs pos="0">
              <a:srgbClr val="9BBB59">
                <a:hueOff val="0"/>
                <a:satOff val="0"/>
                <a:lumOff val="0"/>
                <a:alphaOff val="0"/>
                <a:satMod val="103000"/>
                <a:lumMod val="102000"/>
                <a:tint val="94000"/>
              </a:srgbClr>
            </a:gs>
            <a:gs pos="50000">
              <a:srgbClr val="9BBB59">
                <a:hueOff val="0"/>
                <a:satOff val="0"/>
                <a:lumOff val="0"/>
                <a:alphaOff val="0"/>
                <a:satMod val="110000"/>
                <a:lumMod val="100000"/>
                <a:shade val="100000"/>
              </a:srgbClr>
            </a:gs>
            <a:gs pos="100000">
              <a:srgbClr val="9BBB59">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kern="1200" noProof="1" smtClean="0"/>
            <a:t>Anticiper son investissement</a:t>
          </a:r>
          <a:endParaRPr lang="en-US" sz="900" kern="1200" dirty="0">
            <a:solidFill>
              <a:sysClr val="window" lastClr="FFFFFF"/>
            </a:solidFill>
            <a:latin typeface="Calibri" panose="020F0502020204030204"/>
            <a:ea typeface="+mn-ea"/>
            <a:cs typeface="+mn-cs"/>
          </a:endParaRPr>
        </a:p>
      </dsp:txBody>
      <dsp:txXfrm>
        <a:off x="4392098" y="1513188"/>
        <a:ext cx="780852" cy="780852"/>
      </dsp:txXfrm>
    </dsp:sp>
    <dsp:sp modelId="{127BCC7C-1DB8-4041-AB91-FFF924ABBF9A}">
      <dsp:nvSpPr>
        <dsp:cNvPr id="0" name=""/>
        <dsp:cNvSpPr/>
      </dsp:nvSpPr>
      <dsp:spPr>
        <a:xfrm rot="5400000">
          <a:off x="3338947" y="2367567"/>
          <a:ext cx="188417" cy="300367"/>
        </a:xfrm>
        <a:prstGeom prst="rightArrow">
          <a:avLst>
            <a:gd name="adj1" fmla="val 60000"/>
            <a:gd name="adj2" fmla="val 50000"/>
          </a:avLst>
        </a:prstGeom>
        <a:gradFill rotWithShape="0">
          <a:gsLst>
            <a:gs pos="0">
              <a:srgbClr val="F39C12">
                <a:hueOff val="0"/>
                <a:satOff val="0"/>
                <a:lumOff val="0"/>
                <a:alphaOff val="0"/>
                <a:satMod val="103000"/>
                <a:lumMod val="102000"/>
                <a:tint val="94000"/>
              </a:srgbClr>
            </a:gs>
            <a:gs pos="50000">
              <a:srgbClr val="F39C12">
                <a:hueOff val="0"/>
                <a:satOff val="0"/>
                <a:lumOff val="0"/>
                <a:alphaOff val="0"/>
                <a:satMod val="110000"/>
                <a:lumMod val="100000"/>
                <a:shade val="100000"/>
              </a:srgbClr>
            </a:gs>
            <a:gs pos="100000">
              <a:srgbClr val="F39C12">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solidFill>
              <a:sysClr val="window" lastClr="FFFFFF"/>
            </a:solidFill>
            <a:latin typeface="Calibri" panose="020F0502020204030204"/>
            <a:ea typeface="+mn-ea"/>
            <a:cs typeface="+mn-cs"/>
          </a:endParaRPr>
        </a:p>
      </dsp:txBody>
      <dsp:txXfrm>
        <a:off x="3367210" y="2399378"/>
        <a:ext cx="131892" cy="180221"/>
      </dsp:txXfrm>
    </dsp:sp>
    <dsp:sp modelId="{74DB93E6-4957-44E0-A01C-42EA18CB9D8C}">
      <dsp:nvSpPr>
        <dsp:cNvPr id="0" name=""/>
        <dsp:cNvSpPr/>
      </dsp:nvSpPr>
      <dsp:spPr>
        <a:xfrm>
          <a:off x="2881010" y="2700836"/>
          <a:ext cx="1104292" cy="1104292"/>
        </a:xfrm>
        <a:prstGeom prst="ellipse">
          <a:avLst/>
        </a:prstGeom>
        <a:gradFill rotWithShape="0">
          <a:gsLst>
            <a:gs pos="0">
              <a:srgbClr val="F39C12">
                <a:hueOff val="0"/>
                <a:satOff val="0"/>
                <a:lumOff val="0"/>
                <a:alphaOff val="0"/>
                <a:satMod val="103000"/>
                <a:lumMod val="102000"/>
                <a:tint val="94000"/>
              </a:srgbClr>
            </a:gs>
            <a:gs pos="50000">
              <a:srgbClr val="F39C12">
                <a:hueOff val="0"/>
                <a:satOff val="0"/>
                <a:lumOff val="0"/>
                <a:alphaOff val="0"/>
                <a:satMod val="110000"/>
                <a:lumMod val="100000"/>
                <a:shade val="100000"/>
              </a:srgbClr>
            </a:gs>
            <a:gs pos="100000">
              <a:srgbClr val="F39C12">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kern="1200" noProof="1" smtClean="0"/>
            <a:t>Gagner du temps</a:t>
          </a:r>
          <a:endParaRPr lang="en-US" sz="900" kern="1200" dirty="0">
            <a:solidFill>
              <a:sysClr val="window" lastClr="FFFFFF"/>
            </a:solidFill>
            <a:latin typeface="Calibri" panose="020F0502020204030204"/>
            <a:ea typeface="+mn-ea"/>
            <a:cs typeface="+mn-cs"/>
          </a:endParaRPr>
        </a:p>
      </dsp:txBody>
      <dsp:txXfrm>
        <a:off x="3042730" y="2862556"/>
        <a:ext cx="780852" cy="780852"/>
      </dsp:txXfrm>
    </dsp:sp>
    <dsp:sp modelId="{30052F4F-FFE7-46D6-93D0-E337956290B2}">
      <dsp:nvSpPr>
        <dsp:cNvPr id="0" name=""/>
        <dsp:cNvSpPr/>
      </dsp:nvSpPr>
      <dsp:spPr>
        <a:xfrm rot="10800000">
          <a:off x="2724810" y="1753430"/>
          <a:ext cx="188417" cy="300367"/>
        </a:xfrm>
        <a:prstGeom prst="rightArrow">
          <a:avLst>
            <a:gd name="adj1" fmla="val 60000"/>
            <a:gd name="adj2" fmla="val 50000"/>
          </a:avLst>
        </a:prstGeom>
        <a:gradFill rotWithShape="0">
          <a:gsLst>
            <a:gs pos="0">
              <a:srgbClr val="C0392B">
                <a:hueOff val="0"/>
                <a:satOff val="0"/>
                <a:lumOff val="0"/>
                <a:alphaOff val="0"/>
                <a:satMod val="103000"/>
                <a:lumMod val="102000"/>
                <a:tint val="94000"/>
              </a:srgbClr>
            </a:gs>
            <a:gs pos="50000">
              <a:srgbClr val="C0392B">
                <a:hueOff val="0"/>
                <a:satOff val="0"/>
                <a:lumOff val="0"/>
                <a:alphaOff val="0"/>
                <a:satMod val="110000"/>
                <a:lumMod val="100000"/>
                <a:shade val="100000"/>
              </a:srgbClr>
            </a:gs>
            <a:gs pos="100000">
              <a:srgbClr val="C0392B">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solidFill>
              <a:sysClr val="window" lastClr="FFFFFF"/>
            </a:solidFill>
            <a:latin typeface="Calibri" panose="020F0502020204030204"/>
            <a:ea typeface="+mn-ea"/>
            <a:cs typeface="+mn-cs"/>
          </a:endParaRPr>
        </a:p>
      </dsp:txBody>
      <dsp:txXfrm rot="10800000">
        <a:off x="2781335" y="1813503"/>
        <a:ext cx="131892" cy="180221"/>
      </dsp:txXfrm>
    </dsp:sp>
    <dsp:sp modelId="{633AC2D6-E162-426C-8F32-12B8079B2DA1}">
      <dsp:nvSpPr>
        <dsp:cNvPr id="0" name=""/>
        <dsp:cNvSpPr/>
      </dsp:nvSpPr>
      <dsp:spPr>
        <a:xfrm>
          <a:off x="1531641" y="1351468"/>
          <a:ext cx="1104292" cy="1104292"/>
        </a:xfrm>
        <a:prstGeom prst="ellipse">
          <a:avLst/>
        </a:prstGeom>
        <a:gradFill rotWithShape="0">
          <a:gsLst>
            <a:gs pos="0">
              <a:srgbClr val="C0392B">
                <a:hueOff val="0"/>
                <a:satOff val="0"/>
                <a:lumOff val="0"/>
                <a:alphaOff val="0"/>
                <a:satMod val="103000"/>
                <a:lumMod val="102000"/>
                <a:tint val="94000"/>
              </a:srgbClr>
            </a:gs>
            <a:gs pos="50000">
              <a:srgbClr val="C0392B">
                <a:hueOff val="0"/>
                <a:satOff val="0"/>
                <a:lumOff val="0"/>
                <a:alphaOff val="0"/>
                <a:satMod val="110000"/>
                <a:lumMod val="100000"/>
                <a:shade val="100000"/>
              </a:srgbClr>
            </a:gs>
            <a:gs pos="100000">
              <a:srgbClr val="C0392B">
                <a:hueOff val="0"/>
                <a:satOff val="0"/>
                <a:lumOff val="0"/>
                <a:alphaOff val="0"/>
                <a:lumMod val="99000"/>
                <a:satMod val="120000"/>
                <a:shade val="78000"/>
              </a:srgb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kern="1200" noProof="1" smtClean="0"/>
            <a:t>Rendre réutilisable ses données</a:t>
          </a:r>
          <a:endParaRPr lang="en-US" sz="900" kern="1200" dirty="0">
            <a:solidFill>
              <a:sysClr val="window" lastClr="FFFFFF"/>
            </a:solidFill>
            <a:latin typeface="Calibri" panose="020F0502020204030204"/>
            <a:ea typeface="+mn-ea"/>
            <a:cs typeface="+mn-cs"/>
          </a:endParaRPr>
        </a:p>
      </dsp:txBody>
      <dsp:txXfrm>
        <a:off x="1693361" y="1513188"/>
        <a:ext cx="780852" cy="780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1A4A6-8FEF-47D0-869B-6AE6412FB719}">
      <dsp:nvSpPr>
        <dsp:cNvPr id="0" name=""/>
        <dsp:cNvSpPr/>
      </dsp:nvSpPr>
      <dsp:spPr>
        <a:xfrm>
          <a:off x="0" y="174679"/>
          <a:ext cx="20320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fr-FR" sz="1600" kern="1200" noProof="0" dirty="0"/>
            <a:t>Valable pour l’ensemble du projet</a:t>
          </a:r>
        </a:p>
      </dsp:txBody>
      <dsp:txXfrm>
        <a:off x="0" y="174679"/>
        <a:ext cx="2032000" cy="574200"/>
      </dsp:txXfrm>
    </dsp:sp>
    <dsp:sp modelId="{D02A5D66-2A22-4ED3-B177-A2F4E2622DB5}">
      <dsp:nvSpPr>
        <dsp:cNvPr id="0" name=""/>
        <dsp:cNvSpPr/>
      </dsp:nvSpPr>
      <dsp:spPr>
        <a:xfrm>
          <a:off x="2031999" y="147763"/>
          <a:ext cx="406400" cy="628031"/>
        </a:xfrm>
        <a:prstGeom prst="leftBrace">
          <a:avLst>
            <a:gd name="adj1" fmla="val 35000"/>
            <a:gd name="adj2" fmla="val 5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9910DE-1FAE-4421-A9EC-B6A9ABCC3223}">
      <dsp:nvSpPr>
        <dsp:cNvPr id="0" name=""/>
        <dsp:cNvSpPr/>
      </dsp:nvSpPr>
      <dsp:spPr>
        <a:xfrm>
          <a:off x="2600959" y="147763"/>
          <a:ext cx="5527040" cy="62803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fr-FR" sz="2900" kern="1200" noProof="0" dirty="0"/>
            <a:t>Renseignements sur le projet</a:t>
          </a:r>
        </a:p>
      </dsp:txBody>
      <dsp:txXfrm>
        <a:off x="2600959" y="147763"/>
        <a:ext cx="5527040" cy="628031"/>
      </dsp:txXfrm>
    </dsp:sp>
    <dsp:sp modelId="{0D80AC4A-A6CE-4186-B663-EFB90A3F36E0}">
      <dsp:nvSpPr>
        <dsp:cNvPr id="0" name=""/>
        <dsp:cNvSpPr/>
      </dsp:nvSpPr>
      <dsp:spPr>
        <a:xfrm>
          <a:off x="0" y="907110"/>
          <a:ext cx="20320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fr-FR" sz="1600" kern="1200" noProof="0" dirty="0"/>
            <a:t>Pour chaque jeux de données</a:t>
          </a:r>
        </a:p>
      </dsp:txBody>
      <dsp:txXfrm>
        <a:off x="0" y="907110"/>
        <a:ext cx="2032000" cy="574200"/>
      </dsp:txXfrm>
    </dsp:sp>
    <dsp:sp modelId="{A60F9A32-BC07-4AF0-AF35-E1CDCE768195}">
      <dsp:nvSpPr>
        <dsp:cNvPr id="0" name=""/>
        <dsp:cNvSpPr/>
      </dsp:nvSpPr>
      <dsp:spPr>
        <a:xfrm>
          <a:off x="2031999" y="880194"/>
          <a:ext cx="406400" cy="628031"/>
        </a:xfrm>
        <a:prstGeom prst="leftBrace">
          <a:avLst>
            <a:gd name="adj1" fmla="val 35000"/>
            <a:gd name="adj2" fmla="val 5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3F7C9D1-91AE-44D0-B01D-010FD4CC5D55}">
      <dsp:nvSpPr>
        <dsp:cNvPr id="0" name=""/>
        <dsp:cNvSpPr/>
      </dsp:nvSpPr>
      <dsp:spPr>
        <a:xfrm>
          <a:off x="2600959" y="880194"/>
          <a:ext cx="5527040" cy="62803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fr-FR" sz="2900" kern="1200" noProof="0" dirty="0"/>
            <a:t>Description des jeux de données</a:t>
          </a:r>
        </a:p>
      </dsp:txBody>
      <dsp:txXfrm>
        <a:off x="2600959" y="880194"/>
        <a:ext cx="5527040" cy="628031"/>
      </dsp:txXfrm>
    </dsp:sp>
    <dsp:sp modelId="{0208A43C-8EE1-4777-A67D-0A059446A349}">
      <dsp:nvSpPr>
        <dsp:cNvPr id="0" name=""/>
        <dsp:cNvSpPr/>
      </dsp:nvSpPr>
      <dsp:spPr>
        <a:xfrm>
          <a:off x="0" y="1639541"/>
          <a:ext cx="20320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fr-FR" sz="1600" kern="1200" noProof="0" dirty="0"/>
            <a:t>Pour chaque jeux de données</a:t>
          </a:r>
        </a:p>
      </dsp:txBody>
      <dsp:txXfrm>
        <a:off x="0" y="1639541"/>
        <a:ext cx="2032000" cy="574200"/>
      </dsp:txXfrm>
    </dsp:sp>
    <dsp:sp modelId="{0A79E584-77A8-4302-B9EC-035C8DF38F0D}">
      <dsp:nvSpPr>
        <dsp:cNvPr id="0" name=""/>
        <dsp:cNvSpPr/>
      </dsp:nvSpPr>
      <dsp:spPr>
        <a:xfrm>
          <a:off x="2031999" y="1612626"/>
          <a:ext cx="406400" cy="628031"/>
        </a:xfrm>
        <a:prstGeom prst="leftBrace">
          <a:avLst>
            <a:gd name="adj1" fmla="val 35000"/>
            <a:gd name="adj2" fmla="val 5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D04ED39-F7CB-41C2-8759-B5055F58DF4B}">
      <dsp:nvSpPr>
        <dsp:cNvPr id="0" name=""/>
        <dsp:cNvSpPr/>
      </dsp:nvSpPr>
      <dsp:spPr>
        <a:xfrm>
          <a:off x="2600959" y="1612626"/>
          <a:ext cx="5527040" cy="628031"/>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fr-FR" sz="2900" kern="1200" noProof="0" dirty="0"/>
            <a:t>Standards et métadonnées</a:t>
          </a:r>
        </a:p>
      </dsp:txBody>
      <dsp:txXfrm>
        <a:off x="2600959" y="1612626"/>
        <a:ext cx="5527040" cy="628031"/>
      </dsp:txXfrm>
    </dsp:sp>
    <dsp:sp modelId="{CCE372F8-A734-4349-9ED6-2703D53D4161}">
      <dsp:nvSpPr>
        <dsp:cNvPr id="0" name=""/>
        <dsp:cNvSpPr/>
      </dsp:nvSpPr>
      <dsp:spPr>
        <a:xfrm>
          <a:off x="0" y="2371973"/>
          <a:ext cx="20320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fr-FR" sz="1600" kern="1200" noProof="0" dirty="0"/>
            <a:t>Pour chaque jeux de données</a:t>
          </a:r>
        </a:p>
      </dsp:txBody>
      <dsp:txXfrm>
        <a:off x="0" y="2371973"/>
        <a:ext cx="2032000" cy="574200"/>
      </dsp:txXfrm>
    </dsp:sp>
    <dsp:sp modelId="{F95A7D52-A902-42DB-94C6-50F27FD3E3A4}">
      <dsp:nvSpPr>
        <dsp:cNvPr id="0" name=""/>
        <dsp:cNvSpPr/>
      </dsp:nvSpPr>
      <dsp:spPr>
        <a:xfrm>
          <a:off x="2031999" y="2345057"/>
          <a:ext cx="406400" cy="628031"/>
        </a:xfrm>
        <a:prstGeom prst="leftBrace">
          <a:avLst>
            <a:gd name="adj1" fmla="val 35000"/>
            <a:gd name="adj2" fmla="val 5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4801765-2781-429F-9E98-810B4595344F}">
      <dsp:nvSpPr>
        <dsp:cNvPr id="0" name=""/>
        <dsp:cNvSpPr/>
      </dsp:nvSpPr>
      <dsp:spPr>
        <a:xfrm>
          <a:off x="2600959" y="2345057"/>
          <a:ext cx="5527040" cy="62803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fr-FR" sz="2900" kern="1200" noProof="0" dirty="0"/>
            <a:t>Le partage de données</a:t>
          </a:r>
        </a:p>
      </dsp:txBody>
      <dsp:txXfrm>
        <a:off x="2600959" y="2345057"/>
        <a:ext cx="5527040" cy="628031"/>
      </dsp:txXfrm>
    </dsp:sp>
    <dsp:sp modelId="{63EE59EC-FB57-48BB-9EEB-DE1346C06AC5}">
      <dsp:nvSpPr>
        <dsp:cNvPr id="0" name=""/>
        <dsp:cNvSpPr/>
      </dsp:nvSpPr>
      <dsp:spPr>
        <a:xfrm>
          <a:off x="0" y="3310757"/>
          <a:ext cx="2032000" cy="574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lvl="0" algn="r" defTabSz="711200">
            <a:lnSpc>
              <a:spcPct val="90000"/>
            </a:lnSpc>
            <a:spcBef>
              <a:spcPct val="0"/>
            </a:spcBef>
            <a:spcAft>
              <a:spcPct val="35000"/>
            </a:spcAft>
          </a:pPr>
          <a:r>
            <a:rPr lang="fr-FR" sz="1600" kern="1200" noProof="0" dirty="0"/>
            <a:t>Pour chaque jeux de données</a:t>
          </a:r>
        </a:p>
      </dsp:txBody>
      <dsp:txXfrm>
        <a:off x="0" y="3310757"/>
        <a:ext cx="2032000" cy="574200"/>
      </dsp:txXfrm>
    </dsp:sp>
    <dsp:sp modelId="{5CAFAAEE-9D1B-45B2-B91B-0DBDD893AF10}">
      <dsp:nvSpPr>
        <dsp:cNvPr id="0" name=""/>
        <dsp:cNvSpPr/>
      </dsp:nvSpPr>
      <dsp:spPr>
        <a:xfrm>
          <a:off x="2031999" y="3077488"/>
          <a:ext cx="406400" cy="1040737"/>
        </a:xfrm>
        <a:prstGeom prst="leftBrace">
          <a:avLst>
            <a:gd name="adj1" fmla="val 35000"/>
            <a:gd name="adj2" fmla="val 5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5E41BC7-6154-4B35-9FFD-1BC9D3A8D0C5}">
      <dsp:nvSpPr>
        <dsp:cNvPr id="0" name=""/>
        <dsp:cNvSpPr/>
      </dsp:nvSpPr>
      <dsp:spPr>
        <a:xfrm>
          <a:off x="2600959" y="3077488"/>
          <a:ext cx="5527040" cy="1040737"/>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fr-FR" sz="2900" kern="1200" noProof="0" dirty="0"/>
            <a:t>L’archivage et la conservation des données</a:t>
          </a:r>
        </a:p>
      </dsp:txBody>
      <dsp:txXfrm>
        <a:off x="2600959" y="3077488"/>
        <a:ext cx="5527040" cy="104073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F35161D-D8DF-461A-8A4E-A37285AC8F64}"/>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C177629D-5CF6-407C-B02D-E0D4229B5D36}"/>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29675D8-169E-47D0-B26C-B7617E1CDC25}" type="datetimeFigureOut">
              <a:rPr lang="en-US" smtClean="0"/>
              <a:t>6/25/2019</a:t>
            </a:fld>
            <a:endParaRPr lang="en-US"/>
          </a:p>
        </p:txBody>
      </p:sp>
      <p:sp>
        <p:nvSpPr>
          <p:cNvPr id="4" name="Footer Placeholder 3">
            <a:extLst>
              <a:ext uri="{FF2B5EF4-FFF2-40B4-BE49-F238E27FC236}">
                <a16:creationId xmlns:a16="http://schemas.microsoft.com/office/drawing/2014/main" xmlns="" id="{4D2B321F-B9DE-44EA-ACC6-38231E72BD57}"/>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636676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554ABC7-E226-4447-B7A7-3F9AE1046153}" type="datetimeFigureOut">
              <a:rPr lang="en-US" smtClean="0"/>
              <a:t>6/25/2019</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5A88CA5-1C14-404B-A3C5-7F12496F3FE9}" type="slidenum">
              <a:rPr lang="en-US" smtClean="0"/>
              <a:t>‹N°›</a:t>
            </a:fld>
            <a:endParaRPr lang="en-US"/>
          </a:p>
        </p:txBody>
      </p:sp>
    </p:spTree>
    <p:extLst>
      <p:ext uri="{BB962C8B-B14F-4D97-AF65-F5344CB8AC3E}">
        <p14:creationId xmlns:p14="http://schemas.microsoft.com/office/powerpoint/2010/main" val="389562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r>
              <a:rPr lang="en-US" sz="1200" noProof="1">
                <a:solidFill>
                  <a:prstClr val="black"/>
                </a:solidFill>
              </a:rPr>
              <a:t>© Copyright Showeet.com – Creative &amp; Free PowerPoint Templates</a:t>
            </a:r>
            <a:endParaRPr lang="en-US" dirty="0"/>
          </a:p>
        </p:txBody>
      </p:sp>
      <p:sp>
        <p:nvSpPr>
          <p:cNvPr id="4" name="Slide Number Placeholder 3"/>
          <p:cNvSpPr>
            <a:spLocks noGrp="1"/>
          </p:cNvSpPr>
          <p:nvPr>
            <p:ph type="sldNum" sz="quarter" idx="5"/>
          </p:nvPr>
        </p:nvSpPr>
        <p:spPr/>
        <p:txBody>
          <a:bodyPr/>
          <a:lstStyle/>
          <a:p>
            <a:fld id="{45A88CA5-1C14-404B-A3C5-7F12496F3FE9}" type="slidenum">
              <a:rPr lang="en-US" smtClean="0"/>
              <a:t>1</a:t>
            </a:fld>
            <a:endParaRPr lang="en-US"/>
          </a:p>
        </p:txBody>
      </p:sp>
    </p:spTree>
    <p:extLst>
      <p:ext uri="{BB962C8B-B14F-4D97-AF65-F5344CB8AC3E}">
        <p14:creationId xmlns:p14="http://schemas.microsoft.com/office/powerpoint/2010/main" val="1339905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10</a:t>
            </a:fld>
            <a:endParaRPr lang="en-US" dirty="0"/>
          </a:p>
        </p:txBody>
      </p:sp>
    </p:spTree>
    <p:extLst>
      <p:ext uri="{BB962C8B-B14F-4D97-AF65-F5344CB8AC3E}">
        <p14:creationId xmlns:p14="http://schemas.microsoft.com/office/powerpoint/2010/main" val="1020779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11</a:t>
            </a:fld>
            <a:endParaRPr lang="en-US" dirty="0"/>
          </a:p>
        </p:txBody>
      </p:sp>
    </p:spTree>
    <p:extLst>
      <p:ext uri="{BB962C8B-B14F-4D97-AF65-F5344CB8AC3E}">
        <p14:creationId xmlns:p14="http://schemas.microsoft.com/office/powerpoint/2010/main" val="1178719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12</a:t>
            </a:fld>
            <a:endParaRPr lang="en-US" dirty="0"/>
          </a:p>
        </p:txBody>
      </p:sp>
    </p:spTree>
    <p:extLst>
      <p:ext uri="{BB962C8B-B14F-4D97-AF65-F5344CB8AC3E}">
        <p14:creationId xmlns:p14="http://schemas.microsoft.com/office/powerpoint/2010/main" val="2881442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13</a:t>
            </a:fld>
            <a:endParaRPr lang="en-US" dirty="0"/>
          </a:p>
        </p:txBody>
      </p:sp>
    </p:spTree>
    <p:extLst>
      <p:ext uri="{BB962C8B-B14F-4D97-AF65-F5344CB8AC3E}">
        <p14:creationId xmlns:p14="http://schemas.microsoft.com/office/powerpoint/2010/main" val="1407535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14</a:t>
            </a:fld>
            <a:endParaRPr lang="en-US" dirty="0"/>
          </a:p>
        </p:txBody>
      </p:sp>
    </p:spTree>
    <p:extLst>
      <p:ext uri="{BB962C8B-B14F-4D97-AF65-F5344CB8AC3E}">
        <p14:creationId xmlns:p14="http://schemas.microsoft.com/office/powerpoint/2010/main" val="1069269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15</a:t>
            </a:fld>
            <a:endParaRPr lang="en-US"/>
          </a:p>
        </p:txBody>
      </p:sp>
    </p:spTree>
    <p:extLst>
      <p:ext uri="{BB962C8B-B14F-4D97-AF65-F5344CB8AC3E}">
        <p14:creationId xmlns:p14="http://schemas.microsoft.com/office/powerpoint/2010/main" val="1249922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16</a:t>
            </a:fld>
            <a:endParaRPr lang="en-US"/>
          </a:p>
        </p:txBody>
      </p:sp>
    </p:spTree>
    <p:extLst>
      <p:ext uri="{BB962C8B-B14F-4D97-AF65-F5344CB8AC3E}">
        <p14:creationId xmlns:p14="http://schemas.microsoft.com/office/powerpoint/2010/main" val="2655642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17</a:t>
            </a:fld>
            <a:endParaRPr lang="en-US"/>
          </a:p>
        </p:txBody>
      </p:sp>
    </p:spTree>
    <p:extLst>
      <p:ext uri="{BB962C8B-B14F-4D97-AF65-F5344CB8AC3E}">
        <p14:creationId xmlns:p14="http://schemas.microsoft.com/office/powerpoint/2010/main" val="2949866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18</a:t>
            </a:fld>
            <a:endParaRPr lang="en-US"/>
          </a:p>
        </p:txBody>
      </p:sp>
    </p:spTree>
    <p:extLst>
      <p:ext uri="{BB962C8B-B14F-4D97-AF65-F5344CB8AC3E}">
        <p14:creationId xmlns:p14="http://schemas.microsoft.com/office/powerpoint/2010/main" val="2949866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r>
              <a:rPr lang="en-US" sz="1200" noProof="1">
                <a:solidFill>
                  <a:prstClr val="black"/>
                </a:solidFill>
              </a:rPr>
              <a:t>© Copyright Showeet.com – Creative &amp; Free PowerPoint Templates</a:t>
            </a:r>
            <a:endParaRPr lang="en-US" dirty="0"/>
          </a:p>
        </p:txBody>
      </p:sp>
      <p:sp>
        <p:nvSpPr>
          <p:cNvPr id="4" name="Slide Number Placeholder 3"/>
          <p:cNvSpPr>
            <a:spLocks noGrp="1"/>
          </p:cNvSpPr>
          <p:nvPr>
            <p:ph type="sldNum" sz="quarter" idx="5"/>
          </p:nvPr>
        </p:nvSpPr>
        <p:spPr/>
        <p:txBody>
          <a:bodyPr/>
          <a:lstStyle/>
          <a:p>
            <a:fld id="{45A88CA5-1C14-404B-A3C5-7F12496F3FE9}" type="slidenum">
              <a:rPr lang="en-US" smtClean="0"/>
              <a:t>19</a:t>
            </a:fld>
            <a:endParaRPr lang="en-US"/>
          </a:p>
        </p:txBody>
      </p:sp>
    </p:spTree>
    <p:extLst>
      <p:ext uri="{BB962C8B-B14F-4D97-AF65-F5344CB8AC3E}">
        <p14:creationId xmlns:p14="http://schemas.microsoft.com/office/powerpoint/2010/main" val="1339905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2</a:t>
            </a:fld>
            <a:endParaRPr lang="en-US"/>
          </a:p>
        </p:txBody>
      </p:sp>
    </p:spTree>
    <p:extLst>
      <p:ext uri="{BB962C8B-B14F-4D97-AF65-F5344CB8AC3E}">
        <p14:creationId xmlns:p14="http://schemas.microsoft.com/office/powerpoint/2010/main" val="3352769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3</a:t>
            </a:fld>
            <a:endParaRPr lang="en-US"/>
          </a:p>
        </p:txBody>
      </p:sp>
    </p:spTree>
    <p:extLst>
      <p:ext uri="{BB962C8B-B14F-4D97-AF65-F5344CB8AC3E}">
        <p14:creationId xmlns:p14="http://schemas.microsoft.com/office/powerpoint/2010/main" val="2192328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4</a:t>
            </a:fld>
            <a:endParaRPr lang="en-US" dirty="0"/>
          </a:p>
        </p:txBody>
      </p:sp>
    </p:spTree>
    <p:extLst>
      <p:ext uri="{BB962C8B-B14F-4D97-AF65-F5344CB8AC3E}">
        <p14:creationId xmlns:p14="http://schemas.microsoft.com/office/powerpoint/2010/main" val="2458571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5</a:t>
            </a:fld>
            <a:endParaRPr lang="en-US" dirty="0"/>
          </a:p>
        </p:txBody>
      </p:sp>
    </p:spTree>
    <p:extLst>
      <p:ext uri="{BB962C8B-B14F-4D97-AF65-F5344CB8AC3E}">
        <p14:creationId xmlns:p14="http://schemas.microsoft.com/office/powerpoint/2010/main" val="4198841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a:spcBef>
                <a:spcPts val="0"/>
              </a:spcBef>
              <a:spcAft>
                <a:spcPts val="0"/>
              </a:spcAft>
            </a:pPr>
            <a:r>
              <a:rPr lang="fr-FR" noProof="1" smtClean="0"/>
              <a:t>Depuis juillet 2016 : tous les projets européens doivent fournir un PGD</a:t>
            </a:r>
          </a:p>
          <a:p>
            <a:pPr>
              <a:spcBef>
                <a:spcPts val="0"/>
              </a:spcBef>
              <a:spcAft>
                <a:spcPts val="0"/>
              </a:spcAft>
            </a:pPr>
            <a:r>
              <a:rPr lang="fr-FR" noProof="1" smtClean="0"/>
              <a:t>ERC Work Programme 2017 : par défaut, l’article 29.3 s’applique et le bénéficiaire doit produire un DMP</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A88CA5-1C14-404B-A3C5-7F12496F3FE9}" type="slidenum">
              <a:rPr lang="en-US" smtClean="0"/>
              <a:t>6</a:t>
            </a:fld>
            <a:endParaRPr lang="en-US" dirty="0"/>
          </a:p>
        </p:txBody>
      </p:sp>
    </p:spTree>
    <p:extLst>
      <p:ext uri="{BB962C8B-B14F-4D97-AF65-F5344CB8AC3E}">
        <p14:creationId xmlns:p14="http://schemas.microsoft.com/office/powerpoint/2010/main" val="2035997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a:spcBef>
                <a:spcPts val="0"/>
              </a:spcBef>
              <a:spcAft>
                <a:spcPts val="0"/>
              </a:spcAft>
            </a:pPr>
            <a:r>
              <a:rPr lang="fr-FR" noProof="1" smtClean="0"/>
              <a:t>Depuis juillet 2016 : tous les projets européens doivent fournir un PGD</a:t>
            </a:r>
          </a:p>
          <a:p>
            <a:pPr>
              <a:spcBef>
                <a:spcPts val="0"/>
              </a:spcBef>
              <a:spcAft>
                <a:spcPts val="0"/>
              </a:spcAft>
            </a:pPr>
            <a:r>
              <a:rPr lang="fr-FR" noProof="1" smtClean="0"/>
              <a:t>ERC Work Programme 2017 : par défaut, l’article 29.3 s’applique et le bénéficiaire doit produire un DMP</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A88CA5-1C14-404B-A3C5-7F12496F3FE9}" type="slidenum">
              <a:rPr lang="en-US" smtClean="0"/>
              <a:t>7</a:t>
            </a:fld>
            <a:endParaRPr lang="en-US" dirty="0"/>
          </a:p>
        </p:txBody>
      </p:sp>
    </p:spTree>
    <p:extLst>
      <p:ext uri="{BB962C8B-B14F-4D97-AF65-F5344CB8AC3E}">
        <p14:creationId xmlns:p14="http://schemas.microsoft.com/office/powerpoint/2010/main" val="2035997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p. 10</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p.21</a:t>
            </a:r>
            <a:endParaRPr lang="fr-FR"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5A88CA5-1C14-404B-A3C5-7F12496F3FE9}" type="slidenum">
              <a:rPr lang="en-US" smtClean="0"/>
              <a:t>8</a:t>
            </a:fld>
            <a:endParaRPr lang="en-US" dirty="0"/>
          </a:p>
        </p:txBody>
      </p:sp>
    </p:spTree>
    <p:extLst>
      <p:ext uri="{BB962C8B-B14F-4D97-AF65-F5344CB8AC3E}">
        <p14:creationId xmlns:p14="http://schemas.microsoft.com/office/powerpoint/2010/main" val="2035997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noProof="1">
                <a:solidFill>
                  <a:prstClr val="black"/>
                </a:solidFill>
              </a:rPr>
              <a:t>© Copyright Showeet.com – Creative &amp; Free PowerPoint Templates</a:t>
            </a:r>
            <a:endParaRPr lang="en-US" noProof="1"/>
          </a:p>
        </p:txBody>
      </p:sp>
      <p:sp>
        <p:nvSpPr>
          <p:cNvPr id="4" name="Slide Number Placeholder 3"/>
          <p:cNvSpPr>
            <a:spLocks noGrp="1"/>
          </p:cNvSpPr>
          <p:nvPr>
            <p:ph type="sldNum" sz="quarter" idx="5"/>
          </p:nvPr>
        </p:nvSpPr>
        <p:spPr/>
        <p:txBody>
          <a:bodyPr/>
          <a:lstStyle/>
          <a:p>
            <a:fld id="{45A88CA5-1C14-404B-A3C5-7F12496F3FE9}" type="slidenum">
              <a:rPr lang="en-US" smtClean="0"/>
              <a:t>9</a:t>
            </a:fld>
            <a:endParaRPr lang="en-US" dirty="0"/>
          </a:p>
        </p:txBody>
      </p:sp>
    </p:spTree>
    <p:extLst>
      <p:ext uri="{BB962C8B-B14F-4D97-AF65-F5344CB8AC3E}">
        <p14:creationId xmlns:p14="http://schemas.microsoft.com/office/powerpoint/2010/main" val="391976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017">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C14AB4E4-0182-B547-B77D-E80EDA173544}"/>
              </a:ext>
            </a:extLst>
          </p:cNvPr>
          <p:cNvSpPr/>
          <p:nvPr userDrawn="1"/>
        </p:nvSpPr>
        <p:spPr>
          <a:xfrm>
            <a:off x="191573" y="192024"/>
            <a:ext cx="8760854" cy="6473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0" name="Title 1">
            <a:extLst>
              <a:ext uri="{FF2B5EF4-FFF2-40B4-BE49-F238E27FC236}">
                <a16:creationId xmlns:a16="http://schemas.microsoft.com/office/drawing/2014/main" xmlns="" id="{620D8A93-4F14-304C-B819-C62FF543F0EE}"/>
              </a:ext>
            </a:extLst>
          </p:cNvPr>
          <p:cNvSpPr>
            <a:spLocks noGrp="1"/>
          </p:cNvSpPr>
          <p:nvPr>
            <p:ph type="title"/>
          </p:nvPr>
        </p:nvSpPr>
        <p:spPr>
          <a:xfrm>
            <a:off x="623888" y="1609531"/>
            <a:ext cx="7886700" cy="2852737"/>
          </a:xfrm>
        </p:spPr>
        <p:txBody>
          <a:bodyPr anchor="b"/>
          <a:lstStyle>
            <a:lvl1pPr>
              <a:defRPr sz="4500">
                <a:solidFill>
                  <a:schemeClr val="tx1"/>
                </a:solidFill>
              </a:defRPr>
            </a:lvl1pPr>
          </a:lstStyle>
          <a:p>
            <a:r>
              <a:rPr lang="en-US" dirty="0"/>
              <a:t>Click to edit Master title style</a:t>
            </a:r>
          </a:p>
        </p:txBody>
      </p:sp>
      <p:sp>
        <p:nvSpPr>
          <p:cNvPr id="21" name="Text Placeholder 2">
            <a:extLst>
              <a:ext uri="{FF2B5EF4-FFF2-40B4-BE49-F238E27FC236}">
                <a16:creationId xmlns:a16="http://schemas.microsoft.com/office/drawing/2014/main" xmlns="" id="{C7DF7507-A637-6F44-BE7B-41B61FAA0D85}"/>
              </a:ext>
            </a:extLst>
          </p:cNvPr>
          <p:cNvSpPr>
            <a:spLocks noGrp="1"/>
          </p:cNvSpPr>
          <p:nvPr>
            <p:ph type="body" idx="1"/>
          </p:nvPr>
        </p:nvSpPr>
        <p:spPr>
          <a:xfrm>
            <a:off x="623888" y="4489256"/>
            <a:ext cx="7886700" cy="1500187"/>
          </a:xfrm>
        </p:spPr>
        <p:txBody>
          <a:bodyPr/>
          <a:lstStyle>
            <a:lvl1pPr marL="0" indent="0">
              <a:buNone/>
              <a:defRPr sz="1800">
                <a:solidFill>
                  <a:schemeClr val="accent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8" name="Footer Placeholder 4">
            <a:extLst>
              <a:ext uri="{FF2B5EF4-FFF2-40B4-BE49-F238E27FC236}">
                <a16:creationId xmlns:a16="http://schemas.microsoft.com/office/drawing/2014/main" xmlns="" id="{468B9DA5-4843-4F6B-A023-66EBF361E7BD}"/>
              </a:ext>
            </a:extLst>
          </p:cNvPr>
          <p:cNvSpPr>
            <a:spLocks noGrp="1"/>
          </p:cNvSpPr>
          <p:nvPr>
            <p:ph type="ftr" sz="quarter" idx="3"/>
          </p:nvPr>
        </p:nvSpPr>
        <p:spPr>
          <a:xfrm>
            <a:off x="4295775" y="6246559"/>
            <a:ext cx="4219575" cy="365125"/>
          </a:xfrm>
          <a:prstGeom prst="rect">
            <a:avLst/>
          </a:prstGeom>
        </p:spPr>
        <p:txBody>
          <a:bodyPr vert="horz" lIns="0" tIns="45720" rIns="0" bIns="45720" rtlCol="0" anchor="ctr"/>
          <a:lstStyle>
            <a:lvl1pPr>
              <a:defRPr lang="en-US"/>
            </a:lvl1pPr>
          </a:lstStyle>
          <a:p>
            <a:pPr algn="r"/>
            <a:endParaRPr lang="en-US" dirty="0"/>
          </a:p>
        </p:txBody>
      </p:sp>
    </p:spTree>
    <p:extLst>
      <p:ext uri="{BB962C8B-B14F-4D97-AF65-F5344CB8AC3E}">
        <p14:creationId xmlns:p14="http://schemas.microsoft.com/office/powerpoint/2010/main" val="315278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020">
    <p:bg>
      <p:bgPr>
        <a:solidFill>
          <a:schemeClr val="tx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4D702EEF-F67A-2248-929C-3E2ED5A257EA}"/>
              </a:ext>
            </a:extLst>
          </p:cNvPr>
          <p:cNvSpPr/>
          <p:nvPr userDrawn="1"/>
        </p:nvSpPr>
        <p:spPr>
          <a:xfrm>
            <a:off x="1" y="0"/>
            <a:ext cx="304917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ectangle 5">
            <a:extLst>
              <a:ext uri="{FF2B5EF4-FFF2-40B4-BE49-F238E27FC236}">
                <a16:creationId xmlns:a16="http://schemas.microsoft.com/office/drawing/2014/main" xmlns="" id="{C14AB4E4-0182-B547-B77D-E80EDA173544}"/>
              </a:ext>
            </a:extLst>
          </p:cNvPr>
          <p:cNvSpPr/>
          <p:nvPr userDrawn="1"/>
        </p:nvSpPr>
        <p:spPr>
          <a:xfrm>
            <a:off x="190172" y="192024"/>
            <a:ext cx="8760854" cy="6473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Title 1">
            <a:extLst>
              <a:ext uri="{FF2B5EF4-FFF2-40B4-BE49-F238E27FC236}">
                <a16:creationId xmlns:a16="http://schemas.microsoft.com/office/drawing/2014/main" xmlns="" id="{76F36F25-310E-3C46-A066-310935082F1E}"/>
              </a:ext>
            </a:extLst>
          </p:cNvPr>
          <p:cNvSpPr>
            <a:spLocks noGrp="1"/>
          </p:cNvSpPr>
          <p:nvPr>
            <p:ph type="title"/>
          </p:nvPr>
        </p:nvSpPr>
        <p:spPr>
          <a:xfrm>
            <a:off x="628650" y="578666"/>
            <a:ext cx="7886700" cy="653256"/>
          </a:xfrm>
        </p:spPr>
        <p:txBody>
          <a:bodyPr wrap="square" lIns="0" rIns="0" anchor="b">
            <a:spAutoFit/>
          </a:bodyPr>
          <a:lstStyle>
            <a:lvl1pPr>
              <a:defRPr sz="4050">
                <a:solidFill>
                  <a:schemeClr val="tx1"/>
                </a:solidFill>
              </a:defRPr>
            </a:lvl1pPr>
          </a:lstStyle>
          <a:p>
            <a:r>
              <a:rPr lang="en-US" dirty="0"/>
              <a:t>Click to edit Master title style</a:t>
            </a:r>
          </a:p>
        </p:txBody>
      </p:sp>
      <p:sp>
        <p:nvSpPr>
          <p:cNvPr id="15" name="Content Placeholder 2">
            <a:extLst>
              <a:ext uri="{FF2B5EF4-FFF2-40B4-BE49-F238E27FC236}">
                <a16:creationId xmlns:a16="http://schemas.microsoft.com/office/drawing/2014/main" xmlns="" id="{BD50C07F-AAC4-AF47-B02C-F52A544F789A}"/>
              </a:ext>
            </a:extLst>
          </p:cNvPr>
          <p:cNvSpPr>
            <a:spLocks noGrp="1"/>
          </p:cNvSpPr>
          <p:nvPr>
            <p:ph idx="1"/>
          </p:nvPr>
        </p:nvSpPr>
        <p:spPr>
          <a:xfrm>
            <a:off x="628650" y="2103270"/>
            <a:ext cx="7886700" cy="4186236"/>
          </a:xfrm>
        </p:spPr>
        <p:txBody>
          <a:bodyPr lIns="0" tIns="91440" rIns="0">
            <a:normAutofit/>
          </a:bodyPr>
          <a:lstStyle>
            <a:lvl1pPr>
              <a:spcAft>
                <a:spcPts val="1350"/>
              </a:spcAft>
              <a:defRPr sz="2000">
                <a:solidFill>
                  <a:schemeClr val="tx1"/>
                </a:solidFill>
              </a:defRPr>
            </a:lvl1pPr>
            <a:lvl2pPr>
              <a:spcAft>
                <a:spcPts val="1350"/>
              </a:spcAft>
              <a:defRPr sz="1600">
                <a:solidFill>
                  <a:schemeClr val="tx1"/>
                </a:solidFill>
              </a:defRPr>
            </a:lvl2pPr>
            <a:lvl3pPr>
              <a:spcAft>
                <a:spcPts val="1350"/>
              </a:spcAft>
              <a:defRPr sz="1400">
                <a:solidFill>
                  <a:schemeClr val="tx1"/>
                </a:solidFill>
              </a:defRPr>
            </a:lvl3pPr>
            <a:lvl4pPr>
              <a:spcAft>
                <a:spcPts val="1350"/>
              </a:spcAft>
              <a:defRPr sz="1400">
                <a:solidFill>
                  <a:schemeClr val="tx1"/>
                </a:solidFill>
              </a:defRPr>
            </a:lvl4pPr>
            <a:lvl5pPr>
              <a:spcAft>
                <a:spcPts val="1350"/>
              </a:spcAft>
              <a:defRPr sz="14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7">
            <a:extLst>
              <a:ext uri="{FF2B5EF4-FFF2-40B4-BE49-F238E27FC236}">
                <a16:creationId xmlns:a16="http://schemas.microsoft.com/office/drawing/2014/main" xmlns="" id="{0E5675AB-5F8E-804E-A3FE-6EEBFF94AF81}"/>
              </a:ext>
            </a:extLst>
          </p:cNvPr>
          <p:cNvSpPr>
            <a:spLocks noGrp="1"/>
          </p:cNvSpPr>
          <p:nvPr>
            <p:ph type="body" sz="quarter" idx="13"/>
          </p:nvPr>
        </p:nvSpPr>
        <p:spPr>
          <a:xfrm>
            <a:off x="628651" y="1269500"/>
            <a:ext cx="7886699" cy="552450"/>
          </a:xfrm>
        </p:spPr>
        <p:txBody>
          <a:bodyPr lIns="45720" rIns="0">
            <a:normAutofit/>
          </a:bodyPr>
          <a:lstStyle>
            <a:lvl1pPr marL="0" indent="0">
              <a:buNone/>
              <a:defRPr sz="1800">
                <a:solidFill>
                  <a:schemeClr val="accent2"/>
                </a:solidFill>
              </a:defRPr>
            </a:lvl1pPr>
          </a:lstStyle>
          <a:p>
            <a:pPr lvl="0"/>
            <a:endParaRPr lang="en-US" dirty="0"/>
          </a:p>
        </p:txBody>
      </p:sp>
      <p:sp>
        <p:nvSpPr>
          <p:cNvPr id="12" name="Footer Placeholder 4">
            <a:extLst>
              <a:ext uri="{FF2B5EF4-FFF2-40B4-BE49-F238E27FC236}">
                <a16:creationId xmlns:a16="http://schemas.microsoft.com/office/drawing/2014/main" xmlns="" id="{C1D56387-F571-4B94-A58D-FCB4B3E317DE}"/>
              </a:ext>
            </a:extLst>
          </p:cNvPr>
          <p:cNvSpPr>
            <a:spLocks noGrp="1"/>
          </p:cNvSpPr>
          <p:nvPr>
            <p:ph type="ftr" sz="quarter" idx="3"/>
          </p:nvPr>
        </p:nvSpPr>
        <p:spPr>
          <a:xfrm>
            <a:off x="2462213" y="6246559"/>
            <a:ext cx="4219575" cy="365125"/>
          </a:xfrm>
          <a:prstGeom prst="rect">
            <a:avLst/>
          </a:prstGeom>
        </p:spPr>
        <p:txBody>
          <a:bodyPr vert="horz" lIns="0" tIns="45720" rIns="0" bIns="45720" rtlCol="0" anchor="ctr"/>
          <a:lstStyle>
            <a:lvl1pPr>
              <a:defRPr lang="en-US"/>
            </a:lvl1pPr>
          </a:lstStyle>
          <a:p>
            <a:endParaRPr lang="en-US"/>
          </a:p>
        </p:txBody>
      </p:sp>
      <p:sp>
        <p:nvSpPr>
          <p:cNvPr id="13" name="Slide Number Placeholder 5">
            <a:extLst>
              <a:ext uri="{FF2B5EF4-FFF2-40B4-BE49-F238E27FC236}">
                <a16:creationId xmlns:a16="http://schemas.microsoft.com/office/drawing/2014/main" xmlns="" id="{C32C501F-ED09-4DE4-911C-A90D45C7A4E3}"/>
              </a:ext>
            </a:extLst>
          </p:cNvPr>
          <p:cNvSpPr>
            <a:spLocks noGrp="1"/>
          </p:cNvSpPr>
          <p:nvPr>
            <p:ph type="sldNum" sz="quarter" idx="4"/>
          </p:nvPr>
        </p:nvSpPr>
        <p:spPr>
          <a:xfrm>
            <a:off x="7576457" y="6246559"/>
            <a:ext cx="938893" cy="365125"/>
          </a:xfrm>
          <a:prstGeom prst="rect">
            <a:avLst/>
          </a:prstGeom>
        </p:spPr>
        <p:txBody>
          <a:bodyPr vert="horz" lIns="0" tIns="45720" rIns="0" bIns="45720" rtlCol="0" anchor="ctr"/>
          <a:lstStyle>
            <a:lvl1pPr algn="r">
              <a:defRPr lang="en-US" smtClean="0"/>
            </a:lvl1pPr>
          </a:lstStyle>
          <a:p>
            <a:fld id="{36D29CFC-AA43-0C42-AA12-EB6DCFE058BF}" type="slidenum">
              <a:rPr lang="en-US" smtClean="0"/>
              <a:pPr/>
              <a:t>‹N°›</a:t>
            </a:fld>
            <a:endParaRPr lang="en-US"/>
          </a:p>
        </p:txBody>
      </p:sp>
    </p:spTree>
    <p:extLst>
      <p:ext uri="{BB962C8B-B14F-4D97-AF65-F5344CB8AC3E}">
        <p14:creationId xmlns:p14="http://schemas.microsoft.com/office/powerpoint/2010/main" val="36999042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F659C-CF41-FD47-8DE1-E0B6CE47D2D7}" type="datetimeFigureOut">
              <a:rPr lang="en-US" smtClean="0"/>
              <a:pPr/>
              <a:t>6/25/2019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29CFC-AA43-0C42-AA12-EB6DCFE058BF}" type="slidenum">
              <a:rPr lang="en-US" smtClean="0"/>
              <a:pPr/>
              <a:t>‹N°›</a:t>
            </a:fld>
            <a:endParaRPr lang="en-US"/>
          </a:p>
        </p:txBody>
      </p:sp>
      <p:sp>
        <p:nvSpPr>
          <p:cNvPr id="7" name="Rectangle 6">
            <a:extLst>
              <a:ext uri="{FF2B5EF4-FFF2-40B4-BE49-F238E27FC236}">
                <a16:creationId xmlns:a16="http://schemas.microsoft.com/office/drawing/2014/main" xmlns="" id="{51E82459-0412-483B-AB50-96CAA245AC69}"/>
              </a:ext>
            </a:extLst>
          </p:cNvPr>
          <p:cNvSpPr/>
          <p:nvPr userDrawn="1"/>
        </p:nvSpPr>
        <p:spPr>
          <a:xfrm rot="5400000">
            <a:off x="8678099" y="5823007"/>
            <a:ext cx="1430200" cy="230832"/>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dirty="0">
                <a:solidFill>
                  <a:prstClr val="black"/>
                </a:solidFill>
              </a:rPr>
              <a:t>© Copyright Showeet.com</a:t>
            </a:r>
          </a:p>
        </p:txBody>
      </p:sp>
    </p:spTree>
    <p:extLst>
      <p:ext uri="{BB962C8B-B14F-4D97-AF65-F5344CB8AC3E}">
        <p14:creationId xmlns:p14="http://schemas.microsoft.com/office/powerpoint/2010/main" val="1845969230"/>
      </p:ext>
    </p:extLst>
  </p:cSld>
  <p:clrMap bg1="lt1" tx1="dk1" bg2="lt2" tx2="dk2" accent1="accent1" accent2="accent2" accent3="accent3" accent4="accent4" accent5="accent5" accent6="accent6" hlink="hlink" folHlink="folHlink"/>
  <p:sldLayoutIdLst>
    <p:sldLayoutId id="2147483850" r:id="rId1"/>
    <p:sldLayoutId id="21474838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69049-E653-4A09-8E99-4FDB23D3A3B8}"/>
              </a:ext>
            </a:extLst>
          </p:cNvPr>
          <p:cNvSpPr>
            <a:spLocks noGrp="1"/>
          </p:cNvSpPr>
          <p:nvPr>
            <p:ph type="title"/>
          </p:nvPr>
        </p:nvSpPr>
        <p:spPr>
          <a:xfrm>
            <a:off x="399444" y="457838"/>
            <a:ext cx="8224690" cy="2676059"/>
          </a:xfrm>
        </p:spPr>
        <p:txBody>
          <a:bodyPr/>
          <a:lstStyle/>
          <a:p>
            <a:r>
              <a:rPr lang="fr-FR" dirty="0"/>
              <a:t>Les </a:t>
            </a:r>
            <a:r>
              <a:rPr lang="fr-FR" dirty="0" err="1"/>
              <a:t>DMPs</a:t>
            </a:r>
            <a:r>
              <a:rPr lang="fr-FR" dirty="0"/>
              <a:t> concrètement. </a:t>
            </a:r>
            <a:r>
              <a:rPr lang="fr-FR" dirty="0" smtClean="0"/>
              <a:t/>
            </a:r>
            <a:br>
              <a:rPr lang="fr-FR" dirty="0" smtClean="0"/>
            </a:br>
            <a:r>
              <a:rPr lang="fr-FR" dirty="0" smtClean="0"/>
              <a:t>Pourquoi </a:t>
            </a:r>
            <a:r>
              <a:rPr lang="fr-FR" dirty="0"/>
              <a:t>et comment rédiger un DMP dans le cadre d'un projet de recherche</a:t>
            </a:r>
            <a:endParaRPr lang="en-US" dirty="0"/>
          </a:p>
        </p:txBody>
      </p:sp>
      <p:pic>
        <p:nvPicPr>
          <p:cNvPr id="5" name="Image 4">
            <a:extLst>
              <a:ext uri="{FF2B5EF4-FFF2-40B4-BE49-F238E27FC236}">
                <a16:creationId xmlns:a16="http://schemas.microsoft.com/office/drawing/2014/main" xmlns="" id="{B8D74FE6-8DF6-43FB-800E-32EF24C84CF9}"/>
              </a:ext>
            </a:extLst>
          </p:cNvPr>
          <p:cNvPicPr>
            <a:picLocks noChangeAspect="1"/>
          </p:cNvPicPr>
          <p:nvPr/>
        </p:nvPicPr>
        <p:blipFill>
          <a:blip r:embed="rId3"/>
          <a:stretch>
            <a:fillRect/>
          </a:stretch>
        </p:blipFill>
        <p:spPr>
          <a:xfrm>
            <a:off x="3944735" y="2034713"/>
            <a:ext cx="4762500" cy="3933825"/>
          </a:xfrm>
          <a:prstGeom prst="rect">
            <a:avLst/>
          </a:prstGeom>
        </p:spPr>
      </p:pic>
      <p:sp>
        <p:nvSpPr>
          <p:cNvPr id="3" name="ZoneTexte 2">
            <a:extLst>
              <a:ext uri="{FF2B5EF4-FFF2-40B4-BE49-F238E27FC236}">
                <a16:creationId xmlns:a16="http://schemas.microsoft.com/office/drawing/2014/main" xmlns="" id="{65BA34C3-3404-4074-BA8B-B93FBF7EBC10}"/>
              </a:ext>
            </a:extLst>
          </p:cNvPr>
          <p:cNvSpPr txBox="1"/>
          <p:nvPr/>
        </p:nvSpPr>
        <p:spPr>
          <a:xfrm>
            <a:off x="6816436" y="5602138"/>
            <a:ext cx="1716258" cy="253916"/>
          </a:xfrm>
          <a:prstGeom prst="rect">
            <a:avLst/>
          </a:prstGeom>
          <a:noFill/>
        </p:spPr>
        <p:txBody>
          <a:bodyPr wrap="square" rtlCol="0">
            <a:spAutoFit/>
          </a:bodyPr>
          <a:lstStyle/>
          <a:p>
            <a:r>
              <a:rPr lang="fr-FR" sz="1050" dirty="0" err="1"/>
              <a:t>Gaelen</a:t>
            </a:r>
            <a:r>
              <a:rPr lang="fr-FR" sz="1050" dirty="0"/>
              <a:t> </a:t>
            </a:r>
            <a:r>
              <a:rPr lang="fr-FR" sz="1050" dirty="0" err="1"/>
              <a:t>Pinnock</a:t>
            </a:r>
            <a:r>
              <a:rPr lang="fr-FR" sz="1050" dirty="0"/>
              <a:t> /CC BY-SA </a:t>
            </a:r>
          </a:p>
        </p:txBody>
      </p:sp>
      <p:sp>
        <p:nvSpPr>
          <p:cNvPr id="4" name="ZoneTexte 3"/>
          <p:cNvSpPr txBox="1"/>
          <p:nvPr/>
        </p:nvSpPr>
        <p:spPr>
          <a:xfrm>
            <a:off x="665018" y="5968538"/>
            <a:ext cx="4596938" cy="338554"/>
          </a:xfrm>
          <a:prstGeom prst="rect">
            <a:avLst/>
          </a:prstGeom>
          <a:noFill/>
        </p:spPr>
        <p:txBody>
          <a:bodyPr wrap="square" rtlCol="0">
            <a:spAutoFit/>
          </a:bodyPr>
          <a:lstStyle/>
          <a:p>
            <a:r>
              <a:rPr lang="fr-FR" sz="1600" dirty="0"/>
              <a:t>Chloée Fabre</a:t>
            </a:r>
            <a:r>
              <a:rPr lang="fr-FR" sz="1600" i="1" dirty="0"/>
              <a:t>, Université de Toulouse Jean Jaurès</a:t>
            </a:r>
            <a:endParaRPr lang="fr-FR" sz="1600" dirty="0"/>
          </a:p>
        </p:txBody>
      </p:sp>
    </p:spTree>
    <p:extLst>
      <p:ext uri="{BB962C8B-B14F-4D97-AF65-F5344CB8AC3E}">
        <p14:creationId xmlns:p14="http://schemas.microsoft.com/office/powerpoint/2010/main" val="3808376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597681"/>
            <a:ext cx="7886700" cy="5560898"/>
          </a:xfrm>
        </p:spPr>
        <p:txBody>
          <a:bodyPr>
            <a:noAutofit/>
          </a:bodyPr>
          <a:lstStyle/>
          <a:p>
            <a:pPr marL="114300" indent="0">
              <a:buNone/>
            </a:pPr>
            <a:r>
              <a:rPr lang="fr-FR" dirty="0"/>
              <a:t>Il existe différents modèles de </a:t>
            </a:r>
            <a:r>
              <a:rPr lang="fr-FR" dirty="0" smtClean="0"/>
              <a:t>PGD :</a:t>
            </a:r>
            <a:endParaRPr lang="fr-FR" dirty="0"/>
          </a:p>
          <a:p>
            <a:pPr marL="114300" indent="0">
              <a:buNone/>
            </a:pPr>
            <a:endParaRPr lang="fr-FR" dirty="0"/>
          </a:p>
          <a:p>
            <a:pPr lvl="2"/>
            <a:r>
              <a:rPr lang="fr-FR" sz="2000" dirty="0"/>
              <a:t>Selon financeur (H2020, ERC,…)</a:t>
            </a:r>
          </a:p>
          <a:p>
            <a:pPr lvl="2"/>
            <a:endParaRPr lang="fr-FR" sz="2000" dirty="0"/>
          </a:p>
          <a:p>
            <a:pPr lvl="2"/>
            <a:r>
              <a:rPr lang="fr-FR" sz="2000" dirty="0"/>
              <a:t>Selon l’organisme de recherche</a:t>
            </a:r>
          </a:p>
          <a:p>
            <a:endParaRPr lang="en-US" noProof="1"/>
          </a:p>
        </p:txBody>
      </p:sp>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a:t>
            </a:r>
            <a:r>
              <a:rPr lang="fr-FR" noProof="1" smtClean="0"/>
              <a:t>des modèles</a:t>
            </a:r>
            <a:endParaRPr lang="en-US" noProof="1"/>
          </a:p>
        </p:txBody>
      </p:sp>
    </p:spTree>
    <p:extLst>
      <p:ext uri="{BB962C8B-B14F-4D97-AF65-F5344CB8AC3E}">
        <p14:creationId xmlns:p14="http://schemas.microsoft.com/office/powerpoint/2010/main" val="4274310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597681"/>
            <a:ext cx="7886700" cy="5560898"/>
          </a:xfrm>
        </p:spPr>
        <p:txBody>
          <a:bodyPr>
            <a:noAutofit/>
          </a:bodyPr>
          <a:lstStyle/>
          <a:p>
            <a:pPr marL="114300" indent="0">
              <a:buNone/>
            </a:pPr>
            <a:r>
              <a:rPr lang="fr-FR" dirty="0"/>
              <a:t>…qui comportent cependant les même grandes rubriques :</a:t>
            </a:r>
          </a:p>
          <a:p>
            <a:pPr marL="0" indent="0">
              <a:buNone/>
            </a:pPr>
            <a:endParaRPr lang="en-US" noProof="1"/>
          </a:p>
        </p:txBody>
      </p:sp>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structuration</a:t>
            </a:r>
            <a:endParaRPr lang="en-US" noProof="1"/>
          </a:p>
        </p:txBody>
      </p:sp>
      <p:graphicFrame>
        <p:nvGraphicFramePr>
          <p:cNvPr id="4" name="Diagram 2">
            <a:extLst>
              <a:ext uri="{FF2B5EF4-FFF2-40B4-BE49-F238E27FC236}">
                <a16:creationId xmlns:a16="http://schemas.microsoft.com/office/drawing/2014/main" xmlns="" id="{3B6C6F34-0CD9-4AE5-BE12-9C3EDDA4C994}"/>
              </a:ext>
            </a:extLst>
          </p:cNvPr>
          <p:cNvGraphicFramePr/>
          <p:nvPr>
            <p:extLst>
              <p:ext uri="{D42A27DB-BD31-4B8C-83A1-F6EECF244321}">
                <p14:modId xmlns:p14="http://schemas.microsoft.com/office/powerpoint/2010/main" val="2120747142"/>
              </p:ext>
            </p:extLst>
          </p:nvPr>
        </p:nvGraphicFramePr>
        <p:xfrm>
          <a:off x="387350" y="2245135"/>
          <a:ext cx="8128000" cy="4265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7049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597681"/>
            <a:ext cx="7886700" cy="5560898"/>
          </a:xfrm>
        </p:spPr>
        <p:txBody>
          <a:bodyPr>
            <a:noAutofit/>
          </a:bodyPr>
          <a:lstStyle/>
          <a:p>
            <a:pPr marL="0" indent="0">
              <a:buNone/>
            </a:pPr>
            <a:endParaRPr lang="en-US" noProof="1"/>
          </a:p>
          <a:p>
            <a:pPr marL="0" indent="0">
              <a:buNone/>
            </a:pPr>
            <a:endParaRPr lang="en-US" noProof="1"/>
          </a:p>
          <a:p>
            <a:pPr marL="114300" indent="0">
              <a:buNone/>
            </a:pPr>
            <a:r>
              <a:rPr lang="fr-FR" u="sng" dirty="0"/>
              <a:t>Ensemble des informations administratives et scientifiques du projet :</a:t>
            </a:r>
          </a:p>
          <a:p>
            <a:r>
              <a:rPr lang="fr-FR" dirty="0"/>
              <a:t>Identifiant de l’appel à projet</a:t>
            </a:r>
          </a:p>
          <a:p>
            <a:r>
              <a:rPr lang="fr-FR" dirty="0"/>
              <a:t>Nom du projet</a:t>
            </a:r>
          </a:p>
          <a:p>
            <a:r>
              <a:rPr lang="fr-FR" dirty="0"/>
              <a:t>Description du projet</a:t>
            </a:r>
          </a:p>
          <a:p>
            <a:r>
              <a:rPr lang="fr-FR" dirty="0"/>
              <a:t>Responsable(s) du projet</a:t>
            </a:r>
          </a:p>
          <a:p>
            <a:r>
              <a:rPr lang="fr-FR" dirty="0"/>
              <a:t>Responsable(s) de la gestion des données</a:t>
            </a:r>
          </a:p>
          <a:p>
            <a:pPr marL="0" indent="0">
              <a:buNone/>
            </a:pPr>
            <a:endParaRPr lang="en-US" noProof="1"/>
          </a:p>
        </p:txBody>
      </p:sp>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structuration</a:t>
            </a:r>
            <a:endParaRPr lang="en-US" noProof="1"/>
          </a:p>
        </p:txBody>
      </p:sp>
      <p:grpSp>
        <p:nvGrpSpPr>
          <p:cNvPr id="5" name="Groupe 4">
            <a:extLst>
              <a:ext uri="{FF2B5EF4-FFF2-40B4-BE49-F238E27FC236}">
                <a16:creationId xmlns:a16="http://schemas.microsoft.com/office/drawing/2014/main" xmlns="" id="{939EF7AB-04D1-4D42-A3E9-1CDE095C82E0}"/>
              </a:ext>
            </a:extLst>
          </p:cNvPr>
          <p:cNvGrpSpPr/>
          <p:nvPr/>
        </p:nvGrpSpPr>
        <p:grpSpPr>
          <a:xfrm>
            <a:off x="628650" y="1808697"/>
            <a:ext cx="5527040" cy="628031"/>
            <a:chOff x="2600959" y="147763"/>
            <a:chExt cx="5527040" cy="628031"/>
          </a:xfrm>
        </p:grpSpPr>
        <p:sp>
          <p:nvSpPr>
            <p:cNvPr id="6" name="Rectangle 5">
              <a:extLst>
                <a:ext uri="{FF2B5EF4-FFF2-40B4-BE49-F238E27FC236}">
                  <a16:creationId xmlns:a16="http://schemas.microsoft.com/office/drawing/2014/main" xmlns="" id="{27FA2F70-F741-44E7-881D-52FAB2A294D6}"/>
                </a:ext>
              </a:extLst>
            </p:cNvPr>
            <p:cNvSpPr/>
            <p:nvPr/>
          </p:nvSpPr>
          <p:spPr>
            <a:xfrm>
              <a:off x="2600959" y="147763"/>
              <a:ext cx="5527040" cy="628031"/>
            </a:xfrm>
            <a:prstGeom prst="rect">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7" name="Rectangle 6">
              <a:extLst>
                <a:ext uri="{FF2B5EF4-FFF2-40B4-BE49-F238E27FC236}">
                  <a16:creationId xmlns:a16="http://schemas.microsoft.com/office/drawing/2014/main" xmlns="" id="{811A0CB8-4BBF-4B7B-BFAD-763A28A0BF1F}"/>
                </a:ext>
              </a:extLst>
            </p:cNvPr>
            <p:cNvSpPr/>
            <p:nvPr/>
          </p:nvSpPr>
          <p:spPr>
            <a:xfrm>
              <a:off x="2600959" y="147763"/>
              <a:ext cx="5527040" cy="6280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fr-FR" sz="2900" kern="1200" noProof="0" dirty="0"/>
                <a:t>Renseignements sur le projet</a:t>
              </a:r>
            </a:p>
          </p:txBody>
        </p:sp>
      </p:grpSp>
    </p:spTree>
    <p:extLst>
      <p:ext uri="{BB962C8B-B14F-4D97-AF65-F5344CB8AC3E}">
        <p14:creationId xmlns:p14="http://schemas.microsoft.com/office/powerpoint/2010/main" val="2165560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597681"/>
            <a:ext cx="7886700" cy="5560898"/>
          </a:xfrm>
        </p:spPr>
        <p:txBody>
          <a:bodyPr>
            <a:noAutofit/>
          </a:bodyPr>
          <a:lstStyle/>
          <a:p>
            <a:pPr marL="0" indent="0">
              <a:buNone/>
            </a:pPr>
            <a:endParaRPr lang="en-US" noProof="1"/>
          </a:p>
          <a:p>
            <a:pPr marL="0" indent="0">
              <a:buNone/>
            </a:pPr>
            <a:endParaRPr lang="en-US" noProof="1"/>
          </a:p>
          <a:p>
            <a:pPr marL="114300" indent="0">
              <a:buNone/>
            </a:pPr>
            <a:r>
              <a:rPr lang="fr-FR" u="sng" dirty="0"/>
              <a:t>Précisions sur les types de données collectées ou générées dans le cadre du projet :</a:t>
            </a:r>
          </a:p>
          <a:p>
            <a:r>
              <a:rPr lang="fr-FR" dirty="0"/>
              <a:t>Identifiant </a:t>
            </a:r>
          </a:p>
          <a:p>
            <a:r>
              <a:rPr lang="fr-FR" dirty="0"/>
              <a:t>Description du jeu de données</a:t>
            </a:r>
          </a:p>
          <a:p>
            <a:r>
              <a:rPr lang="fr-FR" dirty="0"/>
              <a:t>Format des données</a:t>
            </a:r>
          </a:p>
          <a:p>
            <a:r>
              <a:rPr lang="fr-FR" dirty="0"/>
              <a:t>Origine des données (réutilisation de données existantes/création)</a:t>
            </a:r>
          </a:p>
          <a:p>
            <a:pPr marL="0" indent="0">
              <a:buNone/>
            </a:pPr>
            <a:endParaRPr lang="en-US" noProof="1"/>
          </a:p>
        </p:txBody>
      </p:sp>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structuration</a:t>
            </a:r>
            <a:endParaRPr lang="en-US" noProof="1"/>
          </a:p>
        </p:txBody>
      </p:sp>
      <p:grpSp>
        <p:nvGrpSpPr>
          <p:cNvPr id="9" name="Groupe 8">
            <a:extLst>
              <a:ext uri="{FF2B5EF4-FFF2-40B4-BE49-F238E27FC236}">
                <a16:creationId xmlns:a16="http://schemas.microsoft.com/office/drawing/2014/main" xmlns="" id="{C277B232-4D44-4EB2-B200-50F39E8ABFE5}"/>
              </a:ext>
            </a:extLst>
          </p:cNvPr>
          <p:cNvGrpSpPr/>
          <p:nvPr/>
        </p:nvGrpSpPr>
        <p:grpSpPr>
          <a:xfrm>
            <a:off x="539552" y="1844824"/>
            <a:ext cx="5527040" cy="628031"/>
            <a:chOff x="2600959" y="880194"/>
            <a:chExt cx="5527040" cy="628031"/>
          </a:xfrm>
        </p:grpSpPr>
        <p:sp>
          <p:nvSpPr>
            <p:cNvPr id="10" name="Rectangle 9">
              <a:extLst>
                <a:ext uri="{FF2B5EF4-FFF2-40B4-BE49-F238E27FC236}">
                  <a16:creationId xmlns:a16="http://schemas.microsoft.com/office/drawing/2014/main" xmlns="" id="{27012D25-C2B9-4900-BA19-0F8BEB2F3DA3}"/>
                </a:ext>
              </a:extLst>
            </p:cNvPr>
            <p:cNvSpPr/>
            <p:nvPr/>
          </p:nvSpPr>
          <p:spPr>
            <a:xfrm>
              <a:off x="2600959" y="880194"/>
              <a:ext cx="5527040" cy="628031"/>
            </a:xfrm>
            <a:prstGeom prst="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11" name="Rectangle 10">
              <a:extLst>
                <a:ext uri="{FF2B5EF4-FFF2-40B4-BE49-F238E27FC236}">
                  <a16:creationId xmlns:a16="http://schemas.microsoft.com/office/drawing/2014/main" xmlns="" id="{BF5B83AC-493D-42DE-B19F-70FA0E691A51}"/>
                </a:ext>
              </a:extLst>
            </p:cNvPr>
            <p:cNvSpPr/>
            <p:nvPr/>
          </p:nvSpPr>
          <p:spPr>
            <a:xfrm>
              <a:off x="2600959" y="880194"/>
              <a:ext cx="5527040" cy="6280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fr-FR" sz="2900" kern="1200" noProof="0" dirty="0"/>
                <a:t>Description des jeux de données</a:t>
              </a:r>
            </a:p>
          </p:txBody>
        </p:sp>
      </p:grpSp>
    </p:spTree>
    <p:extLst>
      <p:ext uri="{BB962C8B-B14F-4D97-AF65-F5344CB8AC3E}">
        <p14:creationId xmlns:p14="http://schemas.microsoft.com/office/powerpoint/2010/main" val="4112265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597681"/>
            <a:ext cx="7886700" cy="5560898"/>
          </a:xfrm>
        </p:spPr>
        <p:txBody>
          <a:bodyPr>
            <a:noAutofit/>
          </a:bodyPr>
          <a:lstStyle/>
          <a:p>
            <a:pPr marL="0" indent="0">
              <a:buNone/>
            </a:pPr>
            <a:endParaRPr lang="en-US" noProof="1"/>
          </a:p>
          <a:p>
            <a:pPr marL="0" indent="0">
              <a:buNone/>
            </a:pPr>
            <a:endParaRPr lang="en-US" noProof="1"/>
          </a:p>
          <a:p>
            <a:pPr marL="114300" indent="0">
              <a:buNone/>
            </a:pPr>
            <a:r>
              <a:rPr lang="fr-FR" u="sng" dirty="0"/>
              <a:t>Précisions sur la manière dont sont décrites et organisées les données :</a:t>
            </a:r>
          </a:p>
          <a:p>
            <a:r>
              <a:rPr lang="fr-FR" dirty="0"/>
              <a:t>Standards et formats des métadonnées utilisées </a:t>
            </a:r>
          </a:p>
          <a:p>
            <a:r>
              <a:rPr lang="fr-FR" dirty="0"/>
              <a:t>Mode de production (procédures, outils, logiciels)</a:t>
            </a:r>
          </a:p>
          <a:p>
            <a:r>
              <a:rPr lang="fr-FR" dirty="0"/>
              <a:t>Règle de nommage</a:t>
            </a:r>
          </a:p>
          <a:p>
            <a:r>
              <a:rPr lang="fr-FR" dirty="0"/>
              <a:t>Documentation associée</a:t>
            </a:r>
          </a:p>
          <a:p>
            <a:pPr marL="0" indent="0">
              <a:buNone/>
            </a:pPr>
            <a:endParaRPr lang="en-US" noProof="1"/>
          </a:p>
        </p:txBody>
      </p:sp>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structuration</a:t>
            </a:r>
            <a:endParaRPr lang="en-US" noProof="1"/>
          </a:p>
        </p:txBody>
      </p:sp>
      <p:sp>
        <p:nvSpPr>
          <p:cNvPr id="10" name="Rectangle 9">
            <a:extLst>
              <a:ext uri="{FF2B5EF4-FFF2-40B4-BE49-F238E27FC236}">
                <a16:creationId xmlns:a16="http://schemas.microsoft.com/office/drawing/2014/main" xmlns="" id="{27012D25-C2B9-4900-BA19-0F8BEB2F3DA3}"/>
              </a:ext>
            </a:extLst>
          </p:cNvPr>
          <p:cNvSpPr/>
          <p:nvPr/>
        </p:nvSpPr>
        <p:spPr>
          <a:xfrm>
            <a:off x="539552" y="1844824"/>
            <a:ext cx="5527040" cy="628031"/>
          </a:xfrm>
          <a:prstGeom prst="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grpSp>
        <p:nvGrpSpPr>
          <p:cNvPr id="7" name="Groupe 6">
            <a:extLst>
              <a:ext uri="{FF2B5EF4-FFF2-40B4-BE49-F238E27FC236}">
                <a16:creationId xmlns:a16="http://schemas.microsoft.com/office/drawing/2014/main" xmlns="" id="{F1321809-C21D-46F8-B0F5-590923D01684}"/>
              </a:ext>
            </a:extLst>
          </p:cNvPr>
          <p:cNvGrpSpPr/>
          <p:nvPr/>
        </p:nvGrpSpPr>
        <p:grpSpPr>
          <a:xfrm>
            <a:off x="539552" y="1844824"/>
            <a:ext cx="5527040" cy="628031"/>
            <a:chOff x="2600959" y="1612626"/>
            <a:chExt cx="5527040" cy="628031"/>
          </a:xfrm>
        </p:grpSpPr>
        <p:sp>
          <p:nvSpPr>
            <p:cNvPr id="12" name="Rectangle 11">
              <a:extLst>
                <a:ext uri="{FF2B5EF4-FFF2-40B4-BE49-F238E27FC236}">
                  <a16:creationId xmlns:a16="http://schemas.microsoft.com/office/drawing/2014/main" xmlns="" id="{E757E492-B443-4C16-B535-C6C96113EF87}"/>
                </a:ext>
              </a:extLst>
            </p:cNvPr>
            <p:cNvSpPr/>
            <p:nvPr/>
          </p:nvSpPr>
          <p:spPr>
            <a:xfrm>
              <a:off x="2600959" y="1612626"/>
              <a:ext cx="5527040" cy="628031"/>
            </a:xfrm>
            <a:prstGeom prst="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3" name="Rectangle 12">
              <a:extLst>
                <a:ext uri="{FF2B5EF4-FFF2-40B4-BE49-F238E27FC236}">
                  <a16:creationId xmlns:a16="http://schemas.microsoft.com/office/drawing/2014/main" xmlns="" id="{CA06223C-65ED-427B-BF70-E0768DCADB43}"/>
                </a:ext>
              </a:extLst>
            </p:cNvPr>
            <p:cNvSpPr/>
            <p:nvPr/>
          </p:nvSpPr>
          <p:spPr>
            <a:xfrm>
              <a:off x="2600959" y="1612626"/>
              <a:ext cx="5527040" cy="6280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fr-FR" sz="2900" kern="1200" noProof="0" dirty="0"/>
                <a:t>Standards et métadonnées</a:t>
              </a:r>
            </a:p>
          </p:txBody>
        </p:sp>
      </p:grpSp>
    </p:spTree>
    <p:extLst>
      <p:ext uri="{BB962C8B-B14F-4D97-AF65-F5344CB8AC3E}">
        <p14:creationId xmlns:p14="http://schemas.microsoft.com/office/powerpoint/2010/main" val="1611520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structuration</a:t>
            </a:r>
            <a:endParaRPr lang="en-US" noProof="1"/>
          </a:p>
        </p:txBody>
      </p:sp>
      <p:sp>
        <p:nvSpPr>
          <p:cNvPr id="11" name="Espace réservé du contenu 2">
            <a:extLst>
              <a:ext uri="{FF2B5EF4-FFF2-40B4-BE49-F238E27FC236}">
                <a16:creationId xmlns:a16="http://schemas.microsoft.com/office/drawing/2014/main" xmlns="" id="{C593F638-4AE3-408D-BA9A-B5727A87D437}"/>
              </a:ext>
            </a:extLst>
          </p:cNvPr>
          <p:cNvSpPr>
            <a:spLocks noGrp="1"/>
          </p:cNvSpPr>
          <p:nvPr>
            <p:ph idx="1"/>
          </p:nvPr>
        </p:nvSpPr>
        <p:spPr>
          <a:xfrm>
            <a:off x="395536" y="1556792"/>
            <a:ext cx="7859216" cy="5040560"/>
          </a:xfrm>
        </p:spPr>
        <p:txBody>
          <a:bodyPr>
            <a:normAutofit/>
          </a:bodyPr>
          <a:lstStyle/>
          <a:p>
            <a:pPr marL="114300" indent="0">
              <a:buNone/>
            </a:pPr>
            <a:endParaRPr lang="fr-FR" dirty="0"/>
          </a:p>
          <a:p>
            <a:pPr marL="114300" indent="0">
              <a:buNone/>
            </a:pPr>
            <a:endParaRPr lang="fr-FR" dirty="0"/>
          </a:p>
          <a:p>
            <a:pPr marL="114300" indent="0">
              <a:buNone/>
            </a:pPr>
            <a:endParaRPr lang="fr-FR" dirty="0"/>
          </a:p>
          <a:p>
            <a:pPr marL="114300" indent="0">
              <a:buNone/>
            </a:pPr>
            <a:r>
              <a:rPr lang="fr-FR" u="sng" dirty="0"/>
              <a:t>Précisions des modalités de diffusion des données :</a:t>
            </a:r>
            <a:endParaRPr lang="fr-FR" dirty="0"/>
          </a:p>
          <a:p>
            <a:r>
              <a:rPr lang="fr-FR" dirty="0"/>
              <a:t>Principes de diffusion</a:t>
            </a:r>
          </a:p>
          <a:p>
            <a:r>
              <a:rPr lang="fr-FR" dirty="0"/>
              <a:t>Choix du dépôt de diffusion</a:t>
            </a:r>
          </a:p>
          <a:p>
            <a:r>
              <a:rPr lang="fr-FR" dirty="0"/>
              <a:t>Licence et possibilités de réutilisation</a:t>
            </a:r>
          </a:p>
          <a:p>
            <a:r>
              <a:rPr lang="fr-FR" dirty="0"/>
              <a:t>Les exceptions avec  justification</a:t>
            </a:r>
          </a:p>
          <a:p>
            <a:endParaRPr lang="fr-FR" dirty="0"/>
          </a:p>
          <a:p>
            <a:pPr marL="114300" indent="0">
              <a:buNone/>
            </a:pPr>
            <a:endParaRPr lang="fr-FR" dirty="0"/>
          </a:p>
          <a:p>
            <a:endParaRPr lang="fr-FR" dirty="0"/>
          </a:p>
          <a:p>
            <a:pPr marL="114300" indent="0">
              <a:buNone/>
            </a:pPr>
            <a:endParaRPr lang="fr-FR" dirty="0"/>
          </a:p>
          <a:p>
            <a:endParaRPr lang="fr-FR" dirty="0"/>
          </a:p>
          <a:p>
            <a:endParaRPr lang="fr-FR" dirty="0"/>
          </a:p>
          <a:p>
            <a:pPr marL="114300" indent="0">
              <a:buNone/>
            </a:pPr>
            <a:endParaRPr lang="fr-FR" dirty="0"/>
          </a:p>
          <a:p>
            <a:pPr marL="114300" indent="0">
              <a:buNone/>
            </a:pPr>
            <a:endParaRPr lang="fr-FR" dirty="0"/>
          </a:p>
          <a:p>
            <a:pPr marL="114300" indent="0">
              <a:buNone/>
            </a:pPr>
            <a:endParaRPr lang="fr-FR" dirty="0"/>
          </a:p>
        </p:txBody>
      </p:sp>
      <p:grpSp>
        <p:nvGrpSpPr>
          <p:cNvPr id="14" name="Groupe 13">
            <a:extLst>
              <a:ext uri="{FF2B5EF4-FFF2-40B4-BE49-F238E27FC236}">
                <a16:creationId xmlns:a16="http://schemas.microsoft.com/office/drawing/2014/main" xmlns="" id="{50A8BDEB-7F5A-4CCE-B2B3-127870767759}"/>
              </a:ext>
            </a:extLst>
          </p:cNvPr>
          <p:cNvGrpSpPr/>
          <p:nvPr/>
        </p:nvGrpSpPr>
        <p:grpSpPr>
          <a:xfrm>
            <a:off x="467544" y="1772816"/>
            <a:ext cx="5527040" cy="628031"/>
            <a:chOff x="2600959" y="2345057"/>
            <a:chExt cx="5527040" cy="628031"/>
          </a:xfrm>
        </p:grpSpPr>
        <p:sp>
          <p:nvSpPr>
            <p:cNvPr id="15" name="Rectangle 14">
              <a:extLst>
                <a:ext uri="{FF2B5EF4-FFF2-40B4-BE49-F238E27FC236}">
                  <a16:creationId xmlns:a16="http://schemas.microsoft.com/office/drawing/2014/main" xmlns="" id="{EFE06482-EB43-4170-B544-9F14F8EE21ED}"/>
                </a:ext>
              </a:extLst>
            </p:cNvPr>
            <p:cNvSpPr/>
            <p:nvPr/>
          </p:nvSpPr>
          <p:spPr>
            <a:xfrm>
              <a:off x="2600959" y="2345057"/>
              <a:ext cx="5527040" cy="628031"/>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6" name="Rectangle 15">
              <a:extLst>
                <a:ext uri="{FF2B5EF4-FFF2-40B4-BE49-F238E27FC236}">
                  <a16:creationId xmlns:a16="http://schemas.microsoft.com/office/drawing/2014/main" xmlns="" id="{3F9DBBC5-3C4B-4678-9326-DBC89497EA41}"/>
                </a:ext>
              </a:extLst>
            </p:cNvPr>
            <p:cNvSpPr/>
            <p:nvPr/>
          </p:nvSpPr>
          <p:spPr>
            <a:xfrm>
              <a:off x="2600959" y="2345057"/>
              <a:ext cx="5527040" cy="6280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fr-FR" sz="2900" kern="1200" noProof="0" dirty="0"/>
                <a:t>Le partage de données</a:t>
              </a:r>
            </a:p>
          </p:txBody>
        </p:sp>
      </p:grpSp>
    </p:spTree>
    <p:extLst>
      <p:ext uri="{BB962C8B-B14F-4D97-AF65-F5344CB8AC3E}">
        <p14:creationId xmlns:p14="http://schemas.microsoft.com/office/powerpoint/2010/main" val="2403385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structuration</a:t>
            </a:r>
            <a:endParaRPr lang="en-US" noProof="1"/>
          </a:p>
        </p:txBody>
      </p:sp>
      <p:sp>
        <p:nvSpPr>
          <p:cNvPr id="9" name="Espace réservé du contenu 2">
            <a:extLst>
              <a:ext uri="{FF2B5EF4-FFF2-40B4-BE49-F238E27FC236}">
                <a16:creationId xmlns:a16="http://schemas.microsoft.com/office/drawing/2014/main" xmlns="" id="{B9FE5BD3-391F-4D44-B8BA-4E35EE76D03A}"/>
              </a:ext>
            </a:extLst>
          </p:cNvPr>
          <p:cNvSpPr txBox="1">
            <a:spLocks/>
          </p:cNvSpPr>
          <p:nvPr/>
        </p:nvSpPr>
        <p:spPr>
          <a:xfrm>
            <a:off x="457200" y="1542802"/>
            <a:ext cx="7859216" cy="504056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endParaRPr lang="fr-FR" dirty="0"/>
          </a:p>
          <a:p>
            <a:pPr marL="114300" indent="0">
              <a:buFont typeface="Arial" pitchFamily="34" charset="0"/>
              <a:buNone/>
            </a:pPr>
            <a:endParaRPr lang="fr-FR" dirty="0"/>
          </a:p>
          <a:p>
            <a:pPr marL="114300" indent="0">
              <a:buFont typeface="Arial" pitchFamily="34" charset="0"/>
              <a:buNone/>
            </a:pPr>
            <a:endParaRPr lang="fr-FR" dirty="0"/>
          </a:p>
          <a:p>
            <a:pPr marL="114300" indent="0">
              <a:buFont typeface="Arial" pitchFamily="34" charset="0"/>
              <a:buNone/>
            </a:pPr>
            <a:endParaRPr lang="fr-FR" u="sng" dirty="0"/>
          </a:p>
          <a:p>
            <a:pPr marL="114300" indent="0">
              <a:buFont typeface="Arial" pitchFamily="34" charset="0"/>
              <a:buNone/>
            </a:pPr>
            <a:r>
              <a:rPr lang="fr-FR" sz="2000" u="sng" dirty="0"/>
              <a:t>Précisions des modalités de conservation des données à long terme :</a:t>
            </a:r>
          </a:p>
          <a:p>
            <a:pPr marL="114300" indent="0">
              <a:buFont typeface="Arial" pitchFamily="34" charset="0"/>
              <a:buNone/>
            </a:pPr>
            <a:endParaRPr lang="fr-FR" sz="2000" dirty="0"/>
          </a:p>
          <a:p>
            <a:r>
              <a:rPr lang="fr-FR" sz="2000" dirty="0"/>
              <a:t>Critères de sélection des données à archiver</a:t>
            </a:r>
          </a:p>
          <a:p>
            <a:r>
              <a:rPr lang="fr-FR" sz="2000" dirty="0"/>
              <a:t>Durée</a:t>
            </a:r>
          </a:p>
          <a:p>
            <a:r>
              <a:rPr lang="fr-FR" sz="2000" dirty="0"/>
              <a:t>Lieu d’archivage</a:t>
            </a:r>
          </a:p>
          <a:p>
            <a:pPr marL="114300" indent="0">
              <a:buFont typeface="Arial" pitchFamily="34" charset="0"/>
              <a:buNone/>
            </a:pPr>
            <a:endParaRPr lang="fr-FR" dirty="0"/>
          </a:p>
          <a:p>
            <a:endParaRPr lang="fr-FR" dirty="0"/>
          </a:p>
          <a:p>
            <a:pPr marL="114300" indent="0">
              <a:buFont typeface="Arial" pitchFamily="34" charset="0"/>
              <a:buNone/>
            </a:pPr>
            <a:endParaRPr lang="fr-FR" dirty="0"/>
          </a:p>
          <a:p>
            <a:endParaRPr lang="fr-FR" dirty="0"/>
          </a:p>
          <a:p>
            <a:pPr marL="114300" indent="0">
              <a:buFont typeface="Arial" pitchFamily="34" charset="0"/>
              <a:buNone/>
            </a:pPr>
            <a:endParaRPr lang="fr-FR" dirty="0"/>
          </a:p>
          <a:p>
            <a:endParaRPr lang="fr-FR" dirty="0"/>
          </a:p>
          <a:p>
            <a:endParaRPr lang="fr-FR" dirty="0"/>
          </a:p>
          <a:p>
            <a:pPr marL="114300" indent="0">
              <a:buFont typeface="Arial" pitchFamily="34" charset="0"/>
              <a:buNone/>
            </a:pPr>
            <a:endParaRPr lang="fr-FR" dirty="0"/>
          </a:p>
          <a:p>
            <a:pPr marL="114300" indent="0">
              <a:buFont typeface="Arial" pitchFamily="34" charset="0"/>
              <a:buNone/>
            </a:pPr>
            <a:endParaRPr lang="fr-FR" dirty="0"/>
          </a:p>
          <a:p>
            <a:pPr marL="114300" indent="0">
              <a:buFont typeface="Arial" pitchFamily="34" charset="0"/>
              <a:buNone/>
            </a:pPr>
            <a:endParaRPr lang="fr-FR" dirty="0"/>
          </a:p>
        </p:txBody>
      </p:sp>
      <p:grpSp>
        <p:nvGrpSpPr>
          <p:cNvPr id="10" name="Groupe 9">
            <a:extLst>
              <a:ext uri="{FF2B5EF4-FFF2-40B4-BE49-F238E27FC236}">
                <a16:creationId xmlns:a16="http://schemas.microsoft.com/office/drawing/2014/main" xmlns="" id="{666A4836-D44D-4852-96FC-CCF2B1415D0C}"/>
              </a:ext>
            </a:extLst>
          </p:cNvPr>
          <p:cNvGrpSpPr/>
          <p:nvPr/>
        </p:nvGrpSpPr>
        <p:grpSpPr>
          <a:xfrm>
            <a:off x="553278" y="1678401"/>
            <a:ext cx="5527040" cy="1040737"/>
            <a:chOff x="2600959" y="3077488"/>
            <a:chExt cx="5527040" cy="1040737"/>
          </a:xfrm>
        </p:grpSpPr>
        <p:sp>
          <p:nvSpPr>
            <p:cNvPr id="12" name="Rectangle 11">
              <a:extLst>
                <a:ext uri="{FF2B5EF4-FFF2-40B4-BE49-F238E27FC236}">
                  <a16:creationId xmlns:a16="http://schemas.microsoft.com/office/drawing/2014/main" xmlns="" id="{33F66F86-56FE-4DDD-9489-FDE6F1370984}"/>
                </a:ext>
              </a:extLst>
            </p:cNvPr>
            <p:cNvSpPr/>
            <p:nvPr/>
          </p:nvSpPr>
          <p:spPr>
            <a:xfrm>
              <a:off x="2600959" y="3077488"/>
              <a:ext cx="5527040" cy="1040737"/>
            </a:xfrm>
            <a:prstGeom prst="rect">
              <a:avLst/>
            </a:prstGeom>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3" name="Rectangle 12">
              <a:extLst>
                <a:ext uri="{FF2B5EF4-FFF2-40B4-BE49-F238E27FC236}">
                  <a16:creationId xmlns:a16="http://schemas.microsoft.com/office/drawing/2014/main" xmlns="" id="{5C93885C-1E48-490B-AD61-6D4CC16B23F1}"/>
                </a:ext>
              </a:extLst>
            </p:cNvPr>
            <p:cNvSpPr/>
            <p:nvPr/>
          </p:nvSpPr>
          <p:spPr>
            <a:xfrm>
              <a:off x="2600959" y="3077488"/>
              <a:ext cx="5527040" cy="10407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fr-FR" sz="2900" kern="1200" noProof="0" dirty="0"/>
                <a:t>L’archivage et la conservation des données</a:t>
              </a:r>
            </a:p>
          </p:txBody>
        </p:sp>
      </p:grpSp>
    </p:spTree>
    <p:extLst>
      <p:ext uri="{BB962C8B-B14F-4D97-AF65-F5344CB8AC3E}">
        <p14:creationId xmlns:p14="http://schemas.microsoft.com/office/powerpoint/2010/main" val="4248767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outils</a:t>
            </a:r>
            <a:endParaRPr lang="en-US" noProof="1"/>
          </a:p>
        </p:txBody>
      </p:sp>
      <p:sp>
        <p:nvSpPr>
          <p:cNvPr id="7" name="Espace réservé du contenu 2">
            <a:extLst>
              <a:ext uri="{FF2B5EF4-FFF2-40B4-BE49-F238E27FC236}">
                <a16:creationId xmlns:a16="http://schemas.microsoft.com/office/drawing/2014/main" xmlns="" id="{ACFD5F23-A419-4FD0-A556-A86930023CF7}"/>
              </a:ext>
            </a:extLst>
          </p:cNvPr>
          <p:cNvSpPr>
            <a:spLocks noGrp="1"/>
          </p:cNvSpPr>
          <p:nvPr>
            <p:ph idx="1"/>
          </p:nvPr>
        </p:nvSpPr>
        <p:spPr>
          <a:xfrm>
            <a:off x="2070972" y="1680094"/>
            <a:ext cx="6464938" cy="4341193"/>
          </a:xfrm>
        </p:spPr>
        <p:txBody>
          <a:bodyPr>
            <a:normAutofit/>
          </a:bodyPr>
          <a:lstStyle/>
          <a:p>
            <a:pPr>
              <a:lnSpc>
                <a:spcPct val="120000"/>
              </a:lnSpc>
              <a:spcBef>
                <a:spcPts val="0"/>
              </a:spcBef>
              <a:spcAft>
                <a:spcPts val="0"/>
              </a:spcAft>
              <a:buFontTx/>
              <a:buChar char="-"/>
            </a:pPr>
            <a:r>
              <a:rPr lang="fr-FR" dirty="0"/>
              <a:t>Créé par le Digital Curation Center (DCC)</a:t>
            </a:r>
          </a:p>
          <a:p>
            <a:pPr>
              <a:lnSpc>
                <a:spcPct val="120000"/>
              </a:lnSpc>
              <a:spcBef>
                <a:spcPts val="0"/>
              </a:spcBef>
              <a:spcAft>
                <a:spcPts val="0"/>
              </a:spcAft>
              <a:buFontTx/>
              <a:buChar char="-"/>
            </a:pPr>
            <a:r>
              <a:rPr lang="fr-FR" dirty="0"/>
              <a:t>Prend en compte les recommandations de la Commission Européenne (H2020)</a:t>
            </a:r>
          </a:p>
          <a:p>
            <a:pPr>
              <a:lnSpc>
                <a:spcPct val="120000"/>
              </a:lnSpc>
              <a:spcBef>
                <a:spcPts val="0"/>
              </a:spcBef>
              <a:spcAft>
                <a:spcPts val="0"/>
              </a:spcAft>
              <a:buFontTx/>
              <a:buChar char="-"/>
            </a:pPr>
            <a:endParaRPr lang="fr-FR" dirty="0"/>
          </a:p>
          <a:p>
            <a:pPr>
              <a:lnSpc>
                <a:spcPct val="120000"/>
              </a:lnSpc>
              <a:spcBef>
                <a:spcPts val="0"/>
              </a:spcBef>
              <a:spcAft>
                <a:spcPts val="0"/>
              </a:spcAft>
              <a:buFontTx/>
              <a:buChar char="-"/>
            </a:pPr>
            <a:r>
              <a:rPr lang="fr-FR" dirty="0"/>
              <a:t>Instance française de </a:t>
            </a:r>
            <a:r>
              <a:rPr lang="fr-FR" dirty="0" err="1"/>
              <a:t>DMPonline</a:t>
            </a:r>
            <a:r>
              <a:rPr lang="fr-FR" dirty="0"/>
              <a:t> du Digital Curation Centre (DCC) qui est mis à disposition de l’Enseignement Supérieur et de la Recherche</a:t>
            </a:r>
          </a:p>
          <a:p>
            <a:pPr>
              <a:lnSpc>
                <a:spcPct val="120000"/>
              </a:lnSpc>
              <a:spcBef>
                <a:spcPts val="0"/>
              </a:spcBef>
              <a:spcAft>
                <a:spcPts val="0"/>
              </a:spcAft>
              <a:buFontTx/>
              <a:buChar char="-"/>
            </a:pPr>
            <a:r>
              <a:rPr lang="fr-FR" dirty="0"/>
              <a:t>Hébergé et géré par l’</a:t>
            </a:r>
            <a:r>
              <a:rPr lang="fr-FR" dirty="0" err="1"/>
              <a:t>Inist</a:t>
            </a:r>
            <a:r>
              <a:rPr lang="fr-FR" dirty="0"/>
              <a:t>-CNRS</a:t>
            </a:r>
          </a:p>
          <a:p>
            <a:pPr marL="0" indent="0">
              <a:lnSpc>
                <a:spcPct val="120000"/>
              </a:lnSpc>
              <a:spcBef>
                <a:spcPts val="0"/>
              </a:spcBef>
              <a:spcAft>
                <a:spcPts val="0"/>
              </a:spcAft>
              <a:buNone/>
            </a:pPr>
            <a:endParaRPr lang="fr-FR" dirty="0"/>
          </a:p>
          <a:p>
            <a:pPr>
              <a:lnSpc>
                <a:spcPct val="120000"/>
              </a:lnSpc>
              <a:spcBef>
                <a:spcPts val="0"/>
              </a:spcBef>
              <a:spcAft>
                <a:spcPts val="0"/>
              </a:spcAft>
              <a:buFontTx/>
              <a:buChar char="-"/>
            </a:pPr>
            <a:r>
              <a:rPr lang="fr-FR" dirty="0"/>
              <a:t>Créé par l’Université de Californie</a:t>
            </a:r>
          </a:p>
          <a:p>
            <a:pPr>
              <a:lnSpc>
                <a:spcPct val="120000"/>
              </a:lnSpc>
              <a:spcBef>
                <a:spcPts val="0"/>
              </a:spcBef>
              <a:spcAft>
                <a:spcPts val="0"/>
              </a:spcAft>
              <a:buFontTx/>
              <a:buChar char="-"/>
            </a:pPr>
            <a:r>
              <a:rPr lang="fr-FR" dirty="0"/>
              <a:t>Modèles simplifié de DMP</a:t>
            </a:r>
          </a:p>
          <a:p>
            <a:pPr marL="114300" indent="0">
              <a:buNone/>
            </a:pPr>
            <a:endParaRPr lang="fr-FR" dirty="0"/>
          </a:p>
        </p:txBody>
      </p:sp>
      <p:pic>
        <p:nvPicPr>
          <p:cNvPr id="11" name="Picture 2">
            <a:extLst>
              <a:ext uri="{FF2B5EF4-FFF2-40B4-BE49-F238E27FC236}">
                <a16:creationId xmlns:a16="http://schemas.microsoft.com/office/drawing/2014/main" xmlns="" id="{AF67FE75-D3BC-49D2-BA6B-3615732149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10" y="3717032"/>
            <a:ext cx="149994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a:extLst>
              <a:ext uri="{FF2B5EF4-FFF2-40B4-BE49-F238E27FC236}">
                <a16:creationId xmlns:a16="http://schemas.microsoft.com/office/drawing/2014/main" xmlns="" id="{A4286899-D901-41C6-94C2-19A13D23B9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060849"/>
            <a:ext cx="1442322" cy="412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4">
            <a:extLst>
              <a:ext uri="{FF2B5EF4-FFF2-40B4-BE49-F238E27FC236}">
                <a16:creationId xmlns:a16="http://schemas.microsoft.com/office/drawing/2014/main" xmlns="" id="{AF8597FD-23B8-4B37-B5A5-CFACC79F44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651" y="5311675"/>
            <a:ext cx="1523999" cy="470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3206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outils</a:t>
            </a:r>
            <a:endParaRPr lang="en-US" noProof="1"/>
          </a:p>
        </p:txBody>
      </p:sp>
      <p:sp>
        <p:nvSpPr>
          <p:cNvPr id="7" name="Espace réservé du contenu 2">
            <a:extLst>
              <a:ext uri="{FF2B5EF4-FFF2-40B4-BE49-F238E27FC236}">
                <a16:creationId xmlns:a16="http://schemas.microsoft.com/office/drawing/2014/main" xmlns="" id="{ACFD5F23-A419-4FD0-A556-A86930023CF7}"/>
              </a:ext>
            </a:extLst>
          </p:cNvPr>
          <p:cNvSpPr>
            <a:spLocks noGrp="1"/>
          </p:cNvSpPr>
          <p:nvPr>
            <p:ph idx="1"/>
          </p:nvPr>
        </p:nvSpPr>
        <p:spPr>
          <a:xfrm>
            <a:off x="628650" y="1680094"/>
            <a:ext cx="7907260" cy="4341193"/>
          </a:xfrm>
        </p:spPr>
        <p:txBody>
          <a:bodyPr>
            <a:normAutofit/>
          </a:bodyPr>
          <a:lstStyle/>
          <a:p>
            <a:pPr marL="114300" indent="0">
              <a:buNone/>
            </a:pPr>
            <a:r>
              <a:rPr lang="fr-FR" b="1" dirty="0"/>
              <a:t>Focus : </a:t>
            </a:r>
            <a:r>
              <a:rPr lang="fr-FR" b="1" dirty="0" smtClean="0"/>
              <a:t>DMP </a:t>
            </a:r>
            <a:r>
              <a:rPr lang="fr-FR" b="1" dirty="0" err="1" smtClean="0"/>
              <a:t>OPIDoR</a:t>
            </a:r>
            <a:endParaRPr lang="fr-FR" dirty="0"/>
          </a:p>
          <a:p>
            <a:pPr marL="114300" indent="0">
              <a:buNone/>
            </a:pPr>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09" y="2535642"/>
            <a:ext cx="8453382" cy="2765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6798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E69049-E653-4A09-8E99-4FDB23D3A3B8}"/>
              </a:ext>
            </a:extLst>
          </p:cNvPr>
          <p:cNvSpPr>
            <a:spLocks noGrp="1"/>
          </p:cNvSpPr>
          <p:nvPr>
            <p:ph type="title"/>
          </p:nvPr>
        </p:nvSpPr>
        <p:spPr>
          <a:xfrm>
            <a:off x="399444" y="457838"/>
            <a:ext cx="8224690" cy="2676059"/>
          </a:xfrm>
        </p:spPr>
        <p:txBody>
          <a:bodyPr/>
          <a:lstStyle/>
          <a:p>
            <a:r>
              <a:rPr lang="fr-FR" dirty="0" smtClean="0"/>
              <a:t>En vous remerciant de votre attention</a:t>
            </a:r>
            <a:endParaRPr lang="en-US" dirty="0"/>
          </a:p>
        </p:txBody>
      </p:sp>
      <p:pic>
        <p:nvPicPr>
          <p:cNvPr id="5" name="Image 4">
            <a:extLst>
              <a:ext uri="{FF2B5EF4-FFF2-40B4-BE49-F238E27FC236}">
                <a16:creationId xmlns:a16="http://schemas.microsoft.com/office/drawing/2014/main" xmlns="" id="{B8D74FE6-8DF6-43FB-800E-32EF24C84CF9}"/>
              </a:ext>
            </a:extLst>
          </p:cNvPr>
          <p:cNvPicPr>
            <a:picLocks noChangeAspect="1"/>
          </p:cNvPicPr>
          <p:nvPr/>
        </p:nvPicPr>
        <p:blipFill>
          <a:blip r:embed="rId3"/>
          <a:stretch>
            <a:fillRect/>
          </a:stretch>
        </p:blipFill>
        <p:spPr>
          <a:xfrm>
            <a:off x="3944735" y="2034713"/>
            <a:ext cx="4762500" cy="3933825"/>
          </a:xfrm>
          <a:prstGeom prst="rect">
            <a:avLst/>
          </a:prstGeom>
        </p:spPr>
      </p:pic>
      <p:sp>
        <p:nvSpPr>
          <p:cNvPr id="3" name="ZoneTexte 2">
            <a:extLst>
              <a:ext uri="{FF2B5EF4-FFF2-40B4-BE49-F238E27FC236}">
                <a16:creationId xmlns:a16="http://schemas.microsoft.com/office/drawing/2014/main" xmlns="" id="{65BA34C3-3404-4074-BA8B-B93FBF7EBC10}"/>
              </a:ext>
            </a:extLst>
          </p:cNvPr>
          <p:cNvSpPr txBox="1"/>
          <p:nvPr/>
        </p:nvSpPr>
        <p:spPr>
          <a:xfrm>
            <a:off x="6816436" y="5602138"/>
            <a:ext cx="1716258" cy="253916"/>
          </a:xfrm>
          <a:prstGeom prst="rect">
            <a:avLst/>
          </a:prstGeom>
          <a:noFill/>
        </p:spPr>
        <p:txBody>
          <a:bodyPr wrap="square" rtlCol="0">
            <a:spAutoFit/>
          </a:bodyPr>
          <a:lstStyle/>
          <a:p>
            <a:r>
              <a:rPr lang="fr-FR" sz="1050" dirty="0" err="1"/>
              <a:t>Gaelen</a:t>
            </a:r>
            <a:r>
              <a:rPr lang="fr-FR" sz="1050" dirty="0"/>
              <a:t> </a:t>
            </a:r>
            <a:r>
              <a:rPr lang="fr-FR" sz="1050" dirty="0" err="1"/>
              <a:t>Pinnock</a:t>
            </a:r>
            <a:r>
              <a:rPr lang="fr-FR" sz="1050" dirty="0"/>
              <a:t> /CC BY-SA </a:t>
            </a:r>
          </a:p>
        </p:txBody>
      </p:sp>
    </p:spTree>
    <p:extLst>
      <p:ext uri="{BB962C8B-B14F-4D97-AF65-F5344CB8AC3E}">
        <p14:creationId xmlns:p14="http://schemas.microsoft.com/office/powerpoint/2010/main" val="2949338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3054166"/>
            <a:ext cx="7886700" cy="3907466"/>
          </a:xfrm>
        </p:spPr>
        <p:txBody>
          <a:bodyPr>
            <a:noAutofit/>
          </a:bodyPr>
          <a:lstStyle/>
          <a:p>
            <a:pPr marL="0" indent="0" algn="just">
              <a:lnSpc>
                <a:spcPct val="100000"/>
              </a:lnSpc>
              <a:spcBef>
                <a:spcPts val="0"/>
              </a:spcBef>
              <a:spcAft>
                <a:spcPts val="0"/>
              </a:spcAft>
              <a:buNone/>
            </a:pPr>
            <a:r>
              <a:rPr lang="fr-FR" sz="1800" u="sng" noProof="1"/>
              <a:t>Suivant un calendrier</a:t>
            </a:r>
          </a:p>
          <a:p>
            <a:pPr marL="0" indent="0" algn="just">
              <a:lnSpc>
                <a:spcPct val="100000"/>
              </a:lnSpc>
              <a:spcBef>
                <a:spcPts val="0"/>
              </a:spcBef>
              <a:spcAft>
                <a:spcPts val="0"/>
              </a:spcAft>
              <a:buNone/>
            </a:pPr>
            <a:r>
              <a:rPr lang="fr-FR" sz="1800" noProof="1"/>
              <a:t>Le PGD est un document évolutif. Des mises à jour et des livrables précis peuvent être définis selon le financeur et/ou projets.</a:t>
            </a:r>
          </a:p>
          <a:p>
            <a:pPr algn="just">
              <a:lnSpc>
                <a:spcPct val="100000"/>
              </a:lnSpc>
              <a:spcBef>
                <a:spcPts val="0"/>
              </a:spcBef>
              <a:spcAft>
                <a:spcPts val="0"/>
              </a:spcAft>
            </a:pPr>
            <a:endParaRPr lang="fr-FR" sz="1800" noProof="1"/>
          </a:p>
          <a:p>
            <a:pPr marL="0" indent="0" algn="just">
              <a:lnSpc>
                <a:spcPct val="100000"/>
              </a:lnSpc>
              <a:spcBef>
                <a:spcPts val="0"/>
              </a:spcBef>
              <a:spcAft>
                <a:spcPts val="0"/>
              </a:spcAft>
              <a:buNone/>
            </a:pPr>
            <a:r>
              <a:rPr lang="fr-FR" sz="1800" u="sng" noProof="1"/>
              <a:t>Au moyen d’outils </a:t>
            </a:r>
          </a:p>
          <a:p>
            <a:pPr marL="0" indent="0" algn="just">
              <a:lnSpc>
                <a:spcPct val="100000"/>
              </a:lnSpc>
              <a:spcBef>
                <a:spcPts val="0"/>
              </a:spcBef>
              <a:spcAft>
                <a:spcPts val="0"/>
              </a:spcAft>
              <a:buNone/>
            </a:pPr>
            <a:r>
              <a:rPr lang="fr-FR" sz="1800" noProof="1"/>
              <a:t>Des outils existent pour aider dans la production de PGD.</a:t>
            </a:r>
          </a:p>
          <a:p>
            <a:pPr algn="just">
              <a:lnSpc>
                <a:spcPct val="100000"/>
              </a:lnSpc>
              <a:spcBef>
                <a:spcPts val="0"/>
              </a:spcBef>
              <a:spcAft>
                <a:spcPts val="0"/>
              </a:spcAft>
            </a:pPr>
            <a:endParaRPr lang="fr-FR" sz="1800" noProof="1"/>
          </a:p>
          <a:p>
            <a:pPr marL="0" indent="0" algn="just">
              <a:lnSpc>
                <a:spcPct val="100000"/>
              </a:lnSpc>
              <a:spcBef>
                <a:spcPts val="0"/>
              </a:spcBef>
              <a:spcAft>
                <a:spcPts val="0"/>
              </a:spcAft>
              <a:buNone/>
            </a:pPr>
            <a:r>
              <a:rPr lang="fr-FR" sz="1800" noProof="1"/>
              <a:t>Un PGD peut être établi aussi bien dans une optique de partage des données que pour des données en accès restreint ou fermé, total ou partiel. Le PGD mentionnera dans ce cas les raisons de non partage.</a:t>
            </a:r>
          </a:p>
          <a:p>
            <a:endParaRPr lang="en-US" noProof="1"/>
          </a:p>
        </p:txBody>
      </p:sp>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a:t>
            </a:r>
            <a:endParaRPr lang="en-US" noProof="1"/>
          </a:p>
        </p:txBody>
      </p:sp>
      <p:sp>
        <p:nvSpPr>
          <p:cNvPr id="9" name="Rectangle à coins arrondis 4">
            <a:extLst>
              <a:ext uri="{FF2B5EF4-FFF2-40B4-BE49-F238E27FC236}">
                <a16:creationId xmlns:a16="http://schemas.microsoft.com/office/drawing/2014/main" xmlns="" id="{2C17485C-96EC-4B4D-A5BE-29A179822BDE}"/>
              </a:ext>
            </a:extLst>
          </p:cNvPr>
          <p:cNvSpPr/>
          <p:nvPr/>
        </p:nvSpPr>
        <p:spPr>
          <a:xfrm>
            <a:off x="436098" y="1469690"/>
            <a:ext cx="8454684" cy="15121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chemeClr val="tx1"/>
                </a:solidFill>
              </a:rPr>
              <a:t>Le Data Management Plan ou Plan de gestion de données est un document synthétique qui aide à organiser et anticiper toutes les étapes du cycle de vie de la donnée. Il explique pour chaque jeu de données comment son gérées les données d’un projet, depuis leur création ou collecte jusqu’à leur partage et leur archivage.</a:t>
            </a:r>
          </a:p>
        </p:txBody>
      </p:sp>
      <p:sp>
        <p:nvSpPr>
          <p:cNvPr id="10" name="ZoneTexte 9">
            <a:extLst>
              <a:ext uri="{FF2B5EF4-FFF2-40B4-BE49-F238E27FC236}">
                <a16:creationId xmlns:a16="http://schemas.microsoft.com/office/drawing/2014/main" xmlns="" id="{ED8C5FCE-7ABC-49EA-B882-939DBF8DF7A5}"/>
              </a:ext>
            </a:extLst>
          </p:cNvPr>
          <p:cNvSpPr txBox="1"/>
          <p:nvPr/>
        </p:nvSpPr>
        <p:spPr>
          <a:xfrm>
            <a:off x="4670474" y="6249989"/>
            <a:ext cx="4034828" cy="276999"/>
          </a:xfrm>
          <a:prstGeom prst="rect">
            <a:avLst/>
          </a:prstGeom>
          <a:noFill/>
        </p:spPr>
        <p:txBody>
          <a:bodyPr wrap="square" rtlCol="0">
            <a:spAutoFit/>
          </a:bodyPr>
          <a:lstStyle/>
          <a:p>
            <a:r>
              <a:rPr lang="fr-FR" sz="1200" dirty="0" err="1"/>
              <a:t>DORANum</a:t>
            </a:r>
            <a:r>
              <a:rPr lang="fr-FR" sz="1200" dirty="0"/>
              <a:t>. Data Management Plan : fiche synthétique (</a:t>
            </a:r>
            <a:r>
              <a:rPr lang="fr-FR" sz="1200" dirty="0" smtClean="0"/>
              <a:t>2018)</a:t>
            </a:r>
            <a:endParaRPr lang="fr-FR" sz="1200" dirty="0"/>
          </a:p>
        </p:txBody>
      </p:sp>
    </p:spTree>
    <p:extLst>
      <p:ext uri="{BB962C8B-B14F-4D97-AF65-F5344CB8AC3E}">
        <p14:creationId xmlns:p14="http://schemas.microsoft.com/office/powerpoint/2010/main" val="1834300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a:extLst>
              <a:ext uri="{FF2B5EF4-FFF2-40B4-BE49-F238E27FC236}">
                <a16:creationId xmlns:a16="http://schemas.microsoft.com/office/drawing/2014/main" xmlns="" id="{6AB8D3FB-025E-4FDD-9402-ADA4E4794D29}"/>
              </a:ext>
            </a:extLst>
          </p:cNvPr>
          <p:cNvSpPr txBox="1">
            <a:spLocks/>
          </p:cNvSpPr>
          <p:nvPr/>
        </p:nvSpPr>
        <p:spPr>
          <a:xfrm>
            <a:off x="895350" y="1600200"/>
            <a:ext cx="7620000" cy="4800600"/>
          </a:xfrm>
          <a:prstGeom prst="rect">
            <a:avLst/>
          </a:prstGeom>
        </p:spPr>
        <p:txBody>
          <a:bodyPr vert="horz" lIns="0" tIns="91440" rIns="0" bIns="45720" rtlCol="0">
            <a:normAutofit/>
          </a:bodyPr>
          <a:lstStyle>
            <a:lvl1pPr marL="228600" indent="-228600" algn="l" defTabSz="914400" rtl="0" eaLnBrk="1" latinLnBrk="0" hangingPunct="1">
              <a:lnSpc>
                <a:spcPct val="90000"/>
              </a:lnSpc>
              <a:spcBef>
                <a:spcPts val="1000"/>
              </a:spcBef>
              <a:spcAft>
                <a:spcPts val="1350"/>
              </a:spcAft>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spcAft>
                <a:spcPts val="1350"/>
              </a:spcAft>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spcAft>
                <a:spcPts val="1350"/>
              </a:spcAft>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spcAft>
                <a:spcPts val="135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spcAft>
                <a:spcPts val="135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buFont typeface="Arial" panose="020B0604020202020204" pitchFamily="34" charset="0"/>
              <a:buNone/>
            </a:pPr>
            <a:endParaRPr lang="fr-FR" sz="2000" dirty="0"/>
          </a:p>
        </p:txBody>
      </p:sp>
      <p:sp>
        <p:nvSpPr>
          <p:cNvPr id="10" name="Title 3">
            <a:extLst>
              <a:ext uri="{FF2B5EF4-FFF2-40B4-BE49-F238E27FC236}">
                <a16:creationId xmlns:a16="http://schemas.microsoft.com/office/drawing/2014/main" xmlns="" id="{15D0B9BF-7263-468B-9EB0-EB443D35C58C}"/>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a:t>
            </a:r>
            <a:endParaRPr lang="en-US" noProof="1"/>
          </a:p>
        </p:txBody>
      </p:sp>
      <p:pic>
        <p:nvPicPr>
          <p:cNvPr id="6" name="Picture 2">
            <a:extLst>
              <a:ext uri="{FF2B5EF4-FFF2-40B4-BE49-F238E27FC236}">
                <a16:creationId xmlns:a16="http://schemas.microsoft.com/office/drawing/2014/main" xmlns="" id="{A2BB3CBB-0FC8-4F70-921F-BD85C1133E8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9382" y="1832995"/>
            <a:ext cx="4098031" cy="3645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ZoneTexte 6">
            <a:extLst>
              <a:ext uri="{FF2B5EF4-FFF2-40B4-BE49-F238E27FC236}">
                <a16:creationId xmlns:a16="http://schemas.microsoft.com/office/drawing/2014/main" xmlns="" id="{3510C3F0-DD08-4EFE-8E52-BBC58CCF9C62}"/>
              </a:ext>
            </a:extLst>
          </p:cNvPr>
          <p:cNvSpPr txBox="1"/>
          <p:nvPr/>
        </p:nvSpPr>
        <p:spPr>
          <a:xfrm>
            <a:off x="364800" y="5729845"/>
            <a:ext cx="3168352" cy="276999"/>
          </a:xfrm>
          <a:prstGeom prst="rect">
            <a:avLst/>
          </a:prstGeom>
          <a:noFill/>
        </p:spPr>
        <p:txBody>
          <a:bodyPr wrap="square" rtlCol="0">
            <a:spAutoFit/>
          </a:bodyPr>
          <a:lstStyle/>
          <a:p>
            <a:r>
              <a:rPr lang="fr-FR" sz="1200" dirty="0"/>
              <a:t>Cycle de vie des données de la recherche, CCSD</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766493"/>
            <a:ext cx="3936982" cy="3807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oneTexte 7">
            <a:extLst>
              <a:ext uri="{FF2B5EF4-FFF2-40B4-BE49-F238E27FC236}">
                <a16:creationId xmlns:a16="http://schemas.microsoft.com/office/drawing/2014/main" xmlns="" id="{ED8C5FCE-7ABC-49EA-B882-939DBF8DF7A5}"/>
              </a:ext>
            </a:extLst>
          </p:cNvPr>
          <p:cNvSpPr txBox="1"/>
          <p:nvPr/>
        </p:nvSpPr>
        <p:spPr>
          <a:xfrm>
            <a:off x="4845041" y="5685944"/>
            <a:ext cx="4034828" cy="276999"/>
          </a:xfrm>
          <a:prstGeom prst="rect">
            <a:avLst/>
          </a:prstGeom>
          <a:noFill/>
        </p:spPr>
        <p:txBody>
          <a:bodyPr wrap="square" rtlCol="0">
            <a:spAutoFit/>
          </a:bodyPr>
          <a:lstStyle/>
          <a:p>
            <a:r>
              <a:rPr lang="fr-FR" sz="1200" dirty="0" err="1"/>
              <a:t>DORANum</a:t>
            </a:r>
            <a:r>
              <a:rPr lang="fr-FR" sz="1200" dirty="0"/>
              <a:t>. Data Management Plan : fiche synthétique (</a:t>
            </a:r>
            <a:r>
              <a:rPr lang="fr-FR" sz="1200" dirty="0" smtClean="0"/>
              <a:t>2018)</a:t>
            </a:r>
            <a:endParaRPr lang="fr-FR" sz="1200" dirty="0"/>
          </a:p>
        </p:txBody>
      </p:sp>
    </p:spTree>
    <p:extLst>
      <p:ext uri="{BB962C8B-B14F-4D97-AF65-F5344CB8AC3E}">
        <p14:creationId xmlns:p14="http://schemas.microsoft.com/office/powerpoint/2010/main" val="169385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238596"/>
            <a:ext cx="7886700" cy="4986974"/>
          </a:xfrm>
        </p:spPr>
        <p:txBody>
          <a:bodyPr>
            <a:noAutofit/>
          </a:bodyPr>
          <a:lstStyle/>
          <a:p>
            <a:pPr marL="0" indent="0">
              <a:buNone/>
            </a:pPr>
            <a:r>
              <a:rPr lang="fr-FR" b="1" noProof="1"/>
              <a:t>Se poser les bonnes questions </a:t>
            </a:r>
          </a:p>
          <a:p>
            <a:endParaRPr lang="en-US" noProof="1"/>
          </a:p>
        </p:txBody>
      </p:sp>
      <p:sp>
        <p:nvSpPr>
          <p:cNvPr id="6" name="Title 3">
            <a:extLst>
              <a:ext uri="{FF2B5EF4-FFF2-40B4-BE49-F238E27FC236}">
                <a16:creationId xmlns:a16="http://schemas.microsoft.com/office/drawing/2014/main" xmlns="" id="{9CCD7743-90B3-4B16-957E-2DF97147CC65}"/>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pourquoi?</a:t>
            </a:r>
            <a:endParaRPr lang="en-US" noProof="1"/>
          </a:p>
        </p:txBody>
      </p:sp>
      <p:sp>
        <p:nvSpPr>
          <p:cNvPr id="3" name="Espace réservé du texte 2"/>
          <p:cNvSpPr>
            <a:spLocks noGrp="1"/>
          </p:cNvSpPr>
          <p:nvPr>
            <p:ph type="body" sz="quarter" idx="13"/>
          </p:nvPr>
        </p:nvSpPr>
        <p:spPr>
          <a:xfrm>
            <a:off x="3083345" y="6374312"/>
            <a:ext cx="5802961" cy="266149"/>
          </a:xfrm>
        </p:spPr>
        <p:txBody>
          <a:bodyPr>
            <a:normAutofit/>
          </a:bodyPr>
          <a:lstStyle/>
          <a:p>
            <a:r>
              <a:rPr lang="fr-FR" sz="1200" dirty="0">
                <a:solidFill>
                  <a:schemeClr val="tx2"/>
                </a:solidFill>
              </a:rPr>
              <a:t>Les plans de gestion de données -  S. </a:t>
            </a:r>
            <a:r>
              <a:rPr lang="fr-FR" sz="1200" dirty="0" err="1">
                <a:solidFill>
                  <a:schemeClr val="tx2"/>
                </a:solidFill>
              </a:rPr>
              <a:t>Cocaud</a:t>
            </a:r>
            <a:r>
              <a:rPr lang="fr-FR" sz="1200" dirty="0">
                <a:solidFill>
                  <a:schemeClr val="tx2"/>
                </a:solidFill>
              </a:rPr>
              <a:t> et D. L'</a:t>
            </a:r>
            <a:r>
              <a:rPr lang="fr-FR" sz="1200" dirty="0" err="1">
                <a:solidFill>
                  <a:schemeClr val="tx2"/>
                </a:solidFill>
              </a:rPr>
              <a:t>Hostis</a:t>
            </a:r>
            <a:r>
              <a:rPr lang="fr-FR" sz="1200" dirty="0">
                <a:solidFill>
                  <a:schemeClr val="tx2"/>
                </a:solidFill>
              </a:rPr>
              <a:t>, INRA. URFIST Paris - 05 avril 2019</a:t>
            </a:r>
          </a:p>
          <a:p>
            <a:endParaRPr lang="fr-FR" sz="1200" dirty="0">
              <a:solidFill>
                <a:schemeClr val="tx2"/>
              </a:solidFill>
            </a:endParaRPr>
          </a:p>
        </p:txBody>
      </p:sp>
      <p:grpSp>
        <p:nvGrpSpPr>
          <p:cNvPr id="36" name="Groupe 35"/>
          <p:cNvGrpSpPr/>
          <p:nvPr/>
        </p:nvGrpSpPr>
        <p:grpSpPr>
          <a:xfrm>
            <a:off x="2507207" y="1708664"/>
            <a:ext cx="1828251" cy="1723015"/>
            <a:chOff x="2699792" y="748408"/>
            <a:chExt cx="1800200" cy="1710190"/>
          </a:xfrm>
        </p:grpSpPr>
        <p:sp>
          <p:nvSpPr>
            <p:cNvPr id="37" name="Forme libre 36"/>
            <p:cNvSpPr/>
            <p:nvPr/>
          </p:nvSpPr>
          <p:spPr>
            <a:xfrm>
              <a:off x="2699792" y="748408"/>
              <a:ext cx="1800200" cy="1278254"/>
            </a:xfrm>
            <a:custGeom>
              <a:avLst/>
              <a:gdLst>
                <a:gd name="connsiteX0" fmla="*/ 83119 w 1391858"/>
                <a:gd name="connsiteY0" fmla="*/ 0 h 1038993"/>
                <a:gd name="connsiteX1" fmla="*/ 1308739 w 1391858"/>
                <a:gd name="connsiteY1" fmla="*/ 0 h 1038993"/>
                <a:gd name="connsiteX2" fmla="*/ 1391858 w 1391858"/>
                <a:gd name="connsiteY2" fmla="*/ 83119 h 1038993"/>
                <a:gd name="connsiteX3" fmla="*/ 1391858 w 1391858"/>
                <a:gd name="connsiteY3" fmla="*/ 1038993 h 1038993"/>
                <a:gd name="connsiteX4" fmla="*/ 1391858 w 1391858"/>
                <a:gd name="connsiteY4" fmla="*/ 1038993 h 1038993"/>
                <a:gd name="connsiteX5" fmla="*/ 0 w 1391858"/>
                <a:gd name="connsiteY5" fmla="*/ 1038993 h 1038993"/>
                <a:gd name="connsiteX6" fmla="*/ 0 w 1391858"/>
                <a:gd name="connsiteY6" fmla="*/ 1038993 h 1038993"/>
                <a:gd name="connsiteX7" fmla="*/ 0 w 1391858"/>
                <a:gd name="connsiteY7" fmla="*/ 83119 h 1038993"/>
                <a:gd name="connsiteX8" fmla="*/ 83119 w 1391858"/>
                <a:gd name="connsiteY8" fmla="*/ 0 h 103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858" h="1038993">
                  <a:moveTo>
                    <a:pt x="83119" y="0"/>
                  </a:moveTo>
                  <a:lnTo>
                    <a:pt x="1308739" y="0"/>
                  </a:lnTo>
                  <a:cubicBezTo>
                    <a:pt x="1354644" y="0"/>
                    <a:pt x="1391858" y="37214"/>
                    <a:pt x="1391858" y="83119"/>
                  </a:cubicBezTo>
                  <a:lnTo>
                    <a:pt x="1391858" y="1038993"/>
                  </a:lnTo>
                  <a:lnTo>
                    <a:pt x="1391858" y="1038993"/>
                  </a:lnTo>
                  <a:lnTo>
                    <a:pt x="0" y="1038993"/>
                  </a:lnTo>
                  <a:lnTo>
                    <a:pt x="0" y="1038993"/>
                  </a:lnTo>
                  <a:lnTo>
                    <a:pt x="0" y="83119"/>
                  </a:lnTo>
                  <a:cubicBezTo>
                    <a:pt x="0" y="37214"/>
                    <a:pt x="37214" y="0"/>
                    <a:pt x="83119" y="0"/>
                  </a:cubicBezTo>
                  <a:close/>
                </a:path>
              </a:pathLst>
            </a:custGeom>
            <a:solidFill>
              <a:sysClr val="window" lastClr="FFFFFF">
                <a:alpha val="90000"/>
                <a:hueOff val="0"/>
                <a:satOff val="0"/>
                <a:lumOff val="0"/>
                <a:alphaOff val="0"/>
              </a:sysClr>
            </a:solidFill>
            <a:ln w="25400" cap="flat" cmpd="sng" algn="ctr">
              <a:solidFill>
                <a:srgbClr val="C0504D">
                  <a:hueOff val="0"/>
                  <a:satOff val="0"/>
                  <a:lumOff val="0"/>
                  <a:alphaOff val="0"/>
                </a:srgbClr>
              </a:solidFill>
              <a:prstDash val="solid"/>
            </a:ln>
            <a:effectLst/>
          </p:spPr>
          <p:txBody>
            <a:bodyPr spcFirstLastPara="0" vert="horz" wrap="square" lIns="35775" tIns="58635" rIns="35775" bIns="11430" numCol="1" spcCol="1270" anchor="t" anchorCtr="0">
              <a:noAutofit/>
            </a:bodyPr>
            <a:lstStyle/>
            <a:p>
              <a:pPr marL="171450" marR="0" lvl="1" indent="-171450" defTabSz="400050" eaLnBrk="1" fontAlgn="auto" latinLnBrk="0" hangingPunct="1">
                <a:lnSpc>
                  <a:spcPct val="90000"/>
                </a:lnSpc>
                <a:spcBef>
                  <a:spcPts val="0"/>
                </a:spcBef>
                <a:spcAft>
                  <a:spcPct val="1500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En quoi consiste le projet ? </a:t>
              </a:r>
            </a:p>
            <a:p>
              <a:pPr marL="171450" marR="0" lvl="1" indent="-171450" defTabSz="400050" eaLnBrk="1" fontAlgn="auto" latinLnBrk="0" hangingPunct="1">
                <a:lnSpc>
                  <a:spcPct val="90000"/>
                </a:lnSpc>
                <a:spcBef>
                  <a:spcPts val="0"/>
                </a:spcBef>
                <a:spcAft>
                  <a:spcPct val="1500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Qui sont les partenaires ? </a:t>
              </a:r>
            </a:p>
            <a:p>
              <a:pPr marL="171450" marR="0" lvl="1" indent="-171450" defTabSz="400050" eaLnBrk="1" fontAlgn="auto" latinLnBrk="0" hangingPunct="1">
                <a:lnSpc>
                  <a:spcPct val="90000"/>
                </a:lnSpc>
                <a:spcBef>
                  <a:spcPts val="0"/>
                </a:spcBef>
                <a:spcAft>
                  <a:spcPct val="1500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Quelle est la politique de gestion des données ? </a:t>
              </a:r>
            </a:p>
            <a:p>
              <a:pPr marL="171450" marR="0" lvl="1" indent="-171450" defTabSz="400050" eaLnBrk="1" fontAlgn="auto" latinLnBrk="0" hangingPunct="1">
                <a:lnSpc>
                  <a:spcPct val="90000"/>
                </a:lnSpc>
                <a:spcBef>
                  <a:spcPts val="0"/>
                </a:spcBef>
                <a:spcAft>
                  <a:spcPct val="1500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Qui est responsable de la gestion des données ? </a:t>
              </a:r>
            </a:p>
          </p:txBody>
        </p:sp>
        <p:sp>
          <p:nvSpPr>
            <p:cNvPr id="38" name="Forme libre 37"/>
            <p:cNvSpPr/>
            <p:nvPr/>
          </p:nvSpPr>
          <p:spPr>
            <a:xfrm>
              <a:off x="2699792" y="2026662"/>
              <a:ext cx="1800000" cy="431936"/>
            </a:xfrm>
            <a:custGeom>
              <a:avLst/>
              <a:gdLst>
                <a:gd name="connsiteX0" fmla="*/ 0 w 1391858"/>
                <a:gd name="connsiteY0" fmla="*/ 0 h 446767"/>
                <a:gd name="connsiteX1" fmla="*/ 1391858 w 1391858"/>
                <a:gd name="connsiteY1" fmla="*/ 0 h 446767"/>
                <a:gd name="connsiteX2" fmla="*/ 1391858 w 1391858"/>
                <a:gd name="connsiteY2" fmla="*/ 446767 h 446767"/>
                <a:gd name="connsiteX3" fmla="*/ 0 w 1391858"/>
                <a:gd name="connsiteY3" fmla="*/ 446767 h 446767"/>
                <a:gd name="connsiteX4" fmla="*/ 0 w 1391858"/>
                <a:gd name="connsiteY4" fmla="*/ 0 h 44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858" h="446767">
                  <a:moveTo>
                    <a:pt x="0" y="0"/>
                  </a:moveTo>
                  <a:lnTo>
                    <a:pt x="1391858" y="0"/>
                  </a:lnTo>
                  <a:lnTo>
                    <a:pt x="1391858" y="446767"/>
                  </a:lnTo>
                  <a:lnTo>
                    <a:pt x="0" y="446767"/>
                  </a:lnTo>
                  <a:lnTo>
                    <a:pt x="0" y="0"/>
                  </a:lnTo>
                  <a:close/>
                </a:path>
              </a:pathLst>
            </a:custGeom>
            <a:solidFill>
              <a:srgbClr val="C0504D">
                <a:hueOff val="0"/>
                <a:satOff val="0"/>
                <a:lumOff val="0"/>
                <a:alphaOff val="0"/>
              </a:srgbClr>
            </a:solidFill>
            <a:ln w="25400" cap="flat" cmpd="sng" algn="ctr">
              <a:solidFill>
                <a:srgbClr val="C0504D">
                  <a:hueOff val="0"/>
                  <a:satOff val="0"/>
                  <a:lumOff val="0"/>
                  <a:alphaOff val="0"/>
                </a:srgbClr>
              </a:solidFill>
              <a:prstDash val="solid"/>
            </a:ln>
            <a:effectLst/>
          </p:spPr>
          <p:txBody>
            <a:bodyPr spcFirstLastPara="0" vert="horz" wrap="square" lIns="41910" tIns="0" rIns="43200" bIns="0" numCol="1" spcCol="1270" anchor="ctr" anchorCtr="0">
              <a:noAutofit/>
            </a:bodyPr>
            <a:lstStyle/>
            <a:p>
              <a:pPr marL="0" marR="0" lvl="0" indent="0" algn="ctr" defTabSz="488950" eaLnBrk="1" fontAlgn="auto" latinLnBrk="0" hangingPunct="1">
                <a:lnSpc>
                  <a:spcPct val="90000"/>
                </a:lnSpc>
                <a:spcBef>
                  <a:spcPts val="0"/>
                </a:spcBef>
                <a:spcAft>
                  <a:spcPct val="35000"/>
                </a:spcAft>
                <a:buClrTx/>
                <a:buSzTx/>
                <a:buFontTx/>
                <a:buNone/>
                <a:tabLst/>
                <a:defRPr/>
              </a:pPr>
              <a:r>
                <a:rPr kumimoji="0" lang="fr-FR" sz="1100" b="1" i="0" u="none" strike="noStrike" kern="0" cap="none" spc="0" normalizeH="0" baseline="0" noProof="0" dirty="0" smtClean="0">
                  <a:ln>
                    <a:noFill/>
                  </a:ln>
                  <a:solidFill>
                    <a:prstClr val="white"/>
                  </a:solidFill>
                  <a:effectLst/>
                  <a:uLnTx/>
                  <a:uFillTx/>
                  <a:latin typeface="Calibri"/>
                  <a:ea typeface="+mn-ea"/>
                  <a:cs typeface="+mn-cs"/>
                  <a:sym typeface="Arial"/>
                </a:rPr>
                <a:t>Responsabilités dans le projet</a:t>
              </a:r>
            </a:p>
          </p:txBody>
        </p:sp>
      </p:grpSp>
      <p:grpSp>
        <p:nvGrpSpPr>
          <p:cNvPr id="39" name="Groupe 38"/>
          <p:cNvGrpSpPr/>
          <p:nvPr/>
        </p:nvGrpSpPr>
        <p:grpSpPr>
          <a:xfrm>
            <a:off x="4572000" y="1732651"/>
            <a:ext cx="1914368" cy="1714558"/>
            <a:chOff x="4874519" y="748408"/>
            <a:chExt cx="1713706" cy="1631798"/>
          </a:xfrm>
        </p:grpSpPr>
        <p:sp>
          <p:nvSpPr>
            <p:cNvPr id="40" name="Forme libre 39"/>
            <p:cNvSpPr/>
            <p:nvPr/>
          </p:nvSpPr>
          <p:spPr>
            <a:xfrm>
              <a:off x="4883612" y="748408"/>
              <a:ext cx="1704612" cy="1271798"/>
            </a:xfrm>
            <a:custGeom>
              <a:avLst/>
              <a:gdLst>
                <a:gd name="connsiteX0" fmla="*/ 83119 w 1391858"/>
                <a:gd name="connsiteY0" fmla="*/ 0 h 1038993"/>
                <a:gd name="connsiteX1" fmla="*/ 1308739 w 1391858"/>
                <a:gd name="connsiteY1" fmla="*/ 0 h 1038993"/>
                <a:gd name="connsiteX2" fmla="*/ 1391858 w 1391858"/>
                <a:gd name="connsiteY2" fmla="*/ 83119 h 1038993"/>
                <a:gd name="connsiteX3" fmla="*/ 1391858 w 1391858"/>
                <a:gd name="connsiteY3" fmla="*/ 1038993 h 1038993"/>
                <a:gd name="connsiteX4" fmla="*/ 1391858 w 1391858"/>
                <a:gd name="connsiteY4" fmla="*/ 1038993 h 1038993"/>
                <a:gd name="connsiteX5" fmla="*/ 0 w 1391858"/>
                <a:gd name="connsiteY5" fmla="*/ 1038993 h 1038993"/>
                <a:gd name="connsiteX6" fmla="*/ 0 w 1391858"/>
                <a:gd name="connsiteY6" fmla="*/ 1038993 h 1038993"/>
                <a:gd name="connsiteX7" fmla="*/ 0 w 1391858"/>
                <a:gd name="connsiteY7" fmla="*/ 83119 h 1038993"/>
                <a:gd name="connsiteX8" fmla="*/ 83119 w 1391858"/>
                <a:gd name="connsiteY8" fmla="*/ 0 h 103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858" h="1038993">
                  <a:moveTo>
                    <a:pt x="83119" y="0"/>
                  </a:moveTo>
                  <a:lnTo>
                    <a:pt x="1308739" y="0"/>
                  </a:lnTo>
                  <a:cubicBezTo>
                    <a:pt x="1354644" y="0"/>
                    <a:pt x="1391858" y="37214"/>
                    <a:pt x="1391858" y="83119"/>
                  </a:cubicBezTo>
                  <a:lnTo>
                    <a:pt x="1391858" y="1038993"/>
                  </a:lnTo>
                  <a:lnTo>
                    <a:pt x="1391858" y="1038993"/>
                  </a:lnTo>
                  <a:lnTo>
                    <a:pt x="0" y="1038993"/>
                  </a:lnTo>
                  <a:lnTo>
                    <a:pt x="0" y="1038993"/>
                  </a:lnTo>
                  <a:lnTo>
                    <a:pt x="0" y="83119"/>
                  </a:lnTo>
                  <a:cubicBezTo>
                    <a:pt x="0" y="37214"/>
                    <a:pt x="37214" y="0"/>
                    <a:pt x="83119" y="0"/>
                  </a:cubicBezTo>
                  <a:close/>
                </a:path>
              </a:pathLst>
            </a:custGeom>
            <a:solidFill>
              <a:sysClr val="window" lastClr="FFFFFF">
                <a:alpha val="90000"/>
                <a:hueOff val="0"/>
                <a:satOff val="0"/>
                <a:lumOff val="0"/>
                <a:alphaOff val="0"/>
              </a:sysClr>
            </a:solidFill>
            <a:ln w="25400" cap="flat" cmpd="sng" algn="ctr">
              <a:solidFill>
                <a:srgbClr val="9BBB59"/>
              </a:solidFill>
              <a:prstDash val="solid"/>
            </a:ln>
            <a:effectLst/>
          </p:spPr>
          <p:txBody>
            <a:bodyPr spcFirstLastPara="0" vert="horz" wrap="square" lIns="35775" tIns="58635" rIns="35775" bIns="11430" numCol="1" spcCol="1270" anchor="t" anchorCtr="0">
              <a:no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Quelles données seront produites/utilisées au cours du projet ? (type, format, volume et accroissement…).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Comment seront-elles produites ou transformées </a:t>
              </a:r>
              <a:r>
                <a:rPr kumimoji="0" lang="fr-FR" sz="900" b="0" i="0" u="none" strike="noStrike" kern="0" cap="none" spc="0" normalizeH="0" baseline="0" noProof="0" dirty="0" smtClean="0">
                  <a:ln>
                    <a:noFill/>
                  </a:ln>
                  <a:solidFill>
                    <a:prstClr val="black">
                      <a:hueOff val="0"/>
                      <a:satOff val="0"/>
                      <a:lumOff val="0"/>
                      <a:alphaOff val="0"/>
                    </a:prstClr>
                  </a:solidFill>
                  <a:effectLst/>
                  <a:uLnTx/>
                  <a:uFillTx/>
                  <a:latin typeface="Calibri"/>
                  <a:ea typeface="+mn-ea"/>
                  <a:cs typeface="+mn-cs"/>
                  <a:sym typeface="Arial"/>
                </a:rPr>
                <a:t>?</a:t>
              </a:r>
            </a:p>
          </p:txBody>
        </p:sp>
        <p:sp>
          <p:nvSpPr>
            <p:cNvPr id="41" name="Forme libre 40"/>
            <p:cNvSpPr/>
            <p:nvPr/>
          </p:nvSpPr>
          <p:spPr>
            <a:xfrm>
              <a:off x="4874519" y="2020206"/>
              <a:ext cx="1713706" cy="360000"/>
            </a:xfrm>
            <a:custGeom>
              <a:avLst/>
              <a:gdLst>
                <a:gd name="connsiteX0" fmla="*/ 0 w 1391858"/>
                <a:gd name="connsiteY0" fmla="*/ 0 h 446767"/>
                <a:gd name="connsiteX1" fmla="*/ 1391858 w 1391858"/>
                <a:gd name="connsiteY1" fmla="*/ 0 h 446767"/>
                <a:gd name="connsiteX2" fmla="*/ 1391858 w 1391858"/>
                <a:gd name="connsiteY2" fmla="*/ 446767 h 446767"/>
                <a:gd name="connsiteX3" fmla="*/ 0 w 1391858"/>
                <a:gd name="connsiteY3" fmla="*/ 446767 h 446767"/>
                <a:gd name="connsiteX4" fmla="*/ 0 w 1391858"/>
                <a:gd name="connsiteY4" fmla="*/ 0 h 44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858" h="446767">
                  <a:moveTo>
                    <a:pt x="0" y="0"/>
                  </a:moveTo>
                  <a:lnTo>
                    <a:pt x="1391858" y="0"/>
                  </a:lnTo>
                  <a:lnTo>
                    <a:pt x="1391858" y="446767"/>
                  </a:lnTo>
                  <a:lnTo>
                    <a:pt x="0" y="446767"/>
                  </a:lnTo>
                  <a:lnTo>
                    <a:pt x="0" y="0"/>
                  </a:lnTo>
                  <a:close/>
                </a:path>
              </a:pathLst>
            </a:custGeom>
            <a:solidFill>
              <a:srgbClr val="9BBB59"/>
            </a:solidFill>
            <a:ln w="25400" cap="flat" cmpd="sng" algn="ctr">
              <a:solidFill>
                <a:srgbClr val="9BBB59"/>
              </a:solidFill>
              <a:prstDash val="solid"/>
            </a:ln>
            <a:effectLst/>
          </p:spPr>
          <p:txBody>
            <a:bodyPr spcFirstLastPara="0" vert="horz" wrap="square" lIns="41910" tIns="0" rIns="43200" bIns="0" numCol="1" spcCol="1270" anchor="ctr" anchorCtr="0">
              <a:noAutofit/>
            </a:bodyPr>
            <a:lstStyle/>
            <a:p>
              <a:pPr marL="0" marR="0" lvl="0" indent="0" algn="ctr" defTabSz="488950" eaLnBrk="1" fontAlgn="auto" latinLnBrk="0" hangingPunct="1">
                <a:lnSpc>
                  <a:spcPct val="90000"/>
                </a:lnSpc>
                <a:spcBef>
                  <a:spcPts val="0"/>
                </a:spcBef>
                <a:spcAft>
                  <a:spcPct val="35000"/>
                </a:spcAft>
                <a:buClrTx/>
                <a:buSzTx/>
                <a:buFontTx/>
                <a:buNone/>
                <a:tabLst/>
                <a:defRPr/>
              </a:pPr>
              <a:r>
                <a:rPr kumimoji="0" lang="fr-FR" sz="1100" b="1" i="0" u="none" strike="noStrike" kern="0" cap="none" spc="0" normalizeH="0" baseline="0" noProof="0" dirty="0" smtClean="0">
                  <a:ln>
                    <a:noFill/>
                  </a:ln>
                  <a:solidFill>
                    <a:prstClr val="white"/>
                  </a:solidFill>
                  <a:effectLst/>
                  <a:uLnTx/>
                  <a:uFillTx/>
                  <a:latin typeface="Calibri"/>
                  <a:ea typeface="+mn-ea"/>
                  <a:cs typeface="+mn-cs"/>
                  <a:sym typeface="Arial"/>
                </a:rPr>
                <a:t>Collecte des données</a:t>
              </a:r>
            </a:p>
          </p:txBody>
        </p:sp>
      </p:grpSp>
      <p:grpSp>
        <p:nvGrpSpPr>
          <p:cNvPr id="42" name="Groupe 41"/>
          <p:cNvGrpSpPr/>
          <p:nvPr/>
        </p:nvGrpSpPr>
        <p:grpSpPr>
          <a:xfrm>
            <a:off x="6709918" y="3969226"/>
            <a:ext cx="1980000" cy="1087016"/>
            <a:chOff x="6990524" y="1730550"/>
            <a:chExt cx="1846672" cy="1487023"/>
          </a:xfrm>
        </p:grpSpPr>
        <p:sp>
          <p:nvSpPr>
            <p:cNvPr id="43" name="Forme libre 42"/>
            <p:cNvSpPr/>
            <p:nvPr/>
          </p:nvSpPr>
          <p:spPr>
            <a:xfrm>
              <a:off x="6990524" y="1730550"/>
              <a:ext cx="1846672" cy="1038992"/>
            </a:xfrm>
            <a:custGeom>
              <a:avLst/>
              <a:gdLst>
                <a:gd name="connsiteX0" fmla="*/ 83119 w 1391858"/>
                <a:gd name="connsiteY0" fmla="*/ 0 h 1038993"/>
                <a:gd name="connsiteX1" fmla="*/ 1308739 w 1391858"/>
                <a:gd name="connsiteY1" fmla="*/ 0 h 1038993"/>
                <a:gd name="connsiteX2" fmla="*/ 1391858 w 1391858"/>
                <a:gd name="connsiteY2" fmla="*/ 83119 h 1038993"/>
                <a:gd name="connsiteX3" fmla="*/ 1391858 w 1391858"/>
                <a:gd name="connsiteY3" fmla="*/ 1038993 h 1038993"/>
                <a:gd name="connsiteX4" fmla="*/ 1391858 w 1391858"/>
                <a:gd name="connsiteY4" fmla="*/ 1038993 h 1038993"/>
                <a:gd name="connsiteX5" fmla="*/ 0 w 1391858"/>
                <a:gd name="connsiteY5" fmla="*/ 1038993 h 1038993"/>
                <a:gd name="connsiteX6" fmla="*/ 0 w 1391858"/>
                <a:gd name="connsiteY6" fmla="*/ 1038993 h 1038993"/>
                <a:gd name="connsiteX7" fmla="*/ 0 w 1391858"/>
                <a:gd name="connsiteY7" fmla="*/ 83119 h 1038993"/>
                <a:gd name="connsiteX8" fmla="*/ 83119 w 1391858"/>
                <a:gd name="connsiteY8" fmla="*/ 0 h 103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858" h="1038993">
                  <a:moveTo>
                    <a:pt x="83119" y="0"/>
                  </a:moveTo>
                  <a:lnTo>
                    <a:pt x="1308739" y="0"/>
                  </a:lnTo>
                  <a:cubicBezTo>
                    <a:pt x="1354644" y="0"/>
                    <a:pt x="1391858" y="37214"/>
                    <a:pt x="1391858" y="83119"/>
                  </a:cubicBezTo>
                  <a:lnTo>
                    <a:pt x="1391858" y="1038993"/>
                  </a:lnTo>
                  <a:lnTo>
                    <a:pt x="1391858" y="1038993"/>
                  </a:lnTo>
                  <a:lnTo>
                    <a:pt x="0" y="1038993"/>
                  </a:lnTo>
                  <a:lnTo>
                    <a:pt x="0" y="1038993"/>
                  </a:lnTo>
                  <a:lnTo>
                    <a:pt x="0" y="83119"/>
                  </a:lnTo>
                  <a:cubicBezTo>
                    <a:pt x="0" y="37214"/>
                    <a:pt x="37214" y="0"/>
                    <a:pt x="83119" y="0"/>
                  </a:cubicBezTo>
                  <a:close/>
                </a:path>
              </a:pathLst>
            </a:custGeom>
            <a:solidFill>
              <a:sysClr val="window" lastClr="FFFFFF">
                <a:alpha val="90000"/>
                <a:hueOff val="0"/>
                <a:satOff val="0"/>
                <a:lumOff val="0"/>
                <a:alphaOff val="0"/>
              </a:sysClr>
            </a:solidFill>
            <a:ln w="25400" cap="flat" cmpd="sng" algn="ctr">
              <a:solidFill>
                <a:srgbClr val="8064A2"/>
              </a:solidFill>
              <a:prstDash val="solid"/>
            </a:ln>
            <a:effectLst/>
          </p:spPr>
          <p:txBody>
            <a:bodyPr spcFirstLastPara="0" vert="horz" wrap="square" lIns="35775" tIns="58635" rIns="43200" bIns="11430" numCol="1" spcCol="1270" anchor="t" anchorCtr="0">
              <a:no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Comment, où, par qui, seront stockées, sauvegardées et sécurisées les données ?</a:t>
              </a:r>
            </a:p>
          </p:txBody>
        </p:sp>
        <p:sp>
          <p:nvSpPr>
            <p:cNvPr id="44" name="Forme libre 43"/>
            <p:cNvSpPr/>
            <p:nvPr/>
          </p:nvSpPr>
          <p:spPr>
            <a:xfrm>
              <a:off x="6995823" y="2770806"/>
              <a:ext cx="1841373" cy="446767"/>
            </a:xfrm>
            <a:custGeom>
              <a:avLst/>
              <a:gdLst>
                <a:gd name="connsiteX0" fmla="*/ 0 w 1391858"/>
                <a:gd name="connsiteY0" fmla="*/ 0 h 446767"/>
                <a:gd name="connsiteX1" fmla="*/ 1391858 w 1391858"/>
                <a:gd name="connsiteY1" fmla="*/ 0 h 446767"/>
                <a:gd name="connsiteX2" fmla="*/ 1391858 w 1391858"/>
                <a:gd name="connsiteY2" fmla="*/ 446767 h 446767"/>
                <a:gd name="connsiteX3" fmla="*/ 0 w 1391858"/>
                <a:gd name="connsiteY3" fmla="*/ 446767 h 446767"/>
                <a:gd name="connsiteX4" fmla="*/ 0 w 1391858"/>
                <a:gd name="connsiteY4" fmla="*/ 0 h 44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858" h="446767">
                  <a:moveTo>
                    <a:pt x="0" y="0"/>
                  </a:moveTo>
                  <a:lnTo>
                    <a:pt x="1391858" y="0"/>
                  </a:lnTo>
                  <a:lnTo>
                    <a:pt x="1391858" y="446767"/>
                  </a:lnTo>
                  <a:lnTo>
                    <a:pt x="0" y="446767"/>
                  </a:lnTo>
                  <a:lnTo>
                    <a:pt x="0" y="0"/>
                  </a:lnTo>
                  <a:close/>
                </a:path>
              </a:pathLst>
            </a:custGeom>
            <a:solidFill>
              <a:srgbClr val="8064A2"/>
            </a:solidFill>
            <a:ln w="25400" cap="flat" cmpd="sng" algn="ctr">
              <a:solidFill>
                <a:srgbClr val="8064A2"/>
              </a:solidFill>
              <a:prstDash val="solid"/>
            </a:ln>
            <a:effectLst/>
          </p:spPr>
          <p:txBody>
            <a:bodyPr spcFirstLastPara="0" vert="horz" wrap="square" lIns="41910" tIns="0" rIns="43200" bIns="0" numCol="1" spcCol="1270" anchor="ctr" anchorCtr="0">
              <a:noAutofit/>
            </a:bodyPr>
            <a:lstStyle/>
            <a:p>
              <a:pPr marL="0" marR="0" lvl="0" indent="0" algn="ctr" defTabSz="488950" eaLnBrk="1" fontAlgn="auto" latinLnBrk="0" hangingPunct="1">
                <a:lnSpc>
                  <a:spcPct val="90000"/>
                </a:lnSpc>
                <a:spcBef>
                  <a:spcPts val="0"/>
                </a:spcBef>
                <a:spcAft>
                  <a:spcPct val="35000"/>
                </a:spcAft>
                <a:buClrTx/>
                <a:buSzTx/>
                <a:buFontTx/>
                <a:buNone/>
                <a:tabLst/>
                <a:defRPr/>
              </a:pPr>
              <a:r>
                <a:rPr kumimoji="0" lang="fr-FR" sz="1100" b="1" i="0" u="none" strike="noStrike" kern="0" cap="none" spc="0" normalizeH="0" baseline="0" noProof="0" dirty="0" smtClean="0">
                  <a:ln>
                    <a:noFill/>
                  </a:ln>
                  <a:solidFill>
                    <a:prstClr val="white"/>
                  </a:solidFill>
                  <a:effectLst/>
                  <a:uLnTx/>
                  <a:uFillTx/>
                  <a:latin typeface="Calibri"/>
                  <a:ea typeface="+mn-ea"/>
                  <a:cs typeface="+mn-cs"/>
                  <a:sym typeface="Arial"/>
                </a:rPr>
                <a:t>Sauvegarde des données</a:t>
              </a:r>
            </a:p>
          </p:txBody>
        </p:sp>
      </p:grpSp>
      <p:grpSp>
        <p:nvGrpSpPr>
          <p:cNvPr id="45" name="Groupe 44"/>
          <p:cNvGrpSpPr/>
          <p:nvPr/>
        </p:nvGrpSpPr>
        <p:grpSpPr>
          <a:xfrm>
            <a:off x="6712759" y="2279541"/>
            <a:ext cx="1980000" cy="1527668"/>
            <a:chOff x="7009875" y="3645023"/>
            <a:chExt cx="1800000" cy="1927736"/>
          </a:xfrm>
        </p:grpSpPr>
        <p:sp>
          <p:nvSpPr>
            <p:cNvPr id="46" name="Forme libre 45"/>
            <p:cNvSpPr/>
            <p:nvPr/>
          </p:nvSpPr>
          <p:spPr>
            <a:xfrm>
              <a:off x="7009875" y="3645023"/>
              <a:ext cx="1800000" cy="1499643"/>
            </a:xfrm>
            <a:custGeom>
              <a:avLst/>
              <a:gdLst>
                <a:gd name="connsiteX0" fmla="*/ 83119 w 1391858"/>
                <a:gd name="connsiteY0" fmla="*/ 0 h 1038993"/>
                <a:gd name="connsiteX1" fmla="*/ 1308739 w 1391858"/>
                <a:gd name="connsiteY1" fmla="*/ 0 h 1038993"/>
                <a:gd name="connsiteX2" fmla="*/ 1391858 w 1391858"/>
                <a:gd name="connsiteY2" fmla="*/ 83119 h 1038993"/>
                <a:gd name="connsiteX3" fmla="*/ 1391858 w 1391858"/>
                <a:gd name="connsiteY3" fmla="*/ 1038993 h 1038993"/>
                <a:gd name="connsiteX4" fmla="*/ 1391858 w 1391858"/>
                <a:gd name="connsiteY4" fmla="*/ 1038993 h 1038993"/>
                <a:gd name="connsiteX5" fmla="*/ 0 w 1391858"/>
                <a:gd name="connsiteY5" fmla="*/ 1038993 h 1038993"/>
                <a:gd name="connsiteX6" fmla="*/ 0 w 1391858"/>
                <a:gd name="connsiteY6" fmla="*/ 1038993 h 1038993"/>
                <a:gd name="connsiteX7" fmla="*/ 0 w 1391858"/>
                <a:gd name="connsiteY7" fmla="*/ 83119 h 1038993"/>
                <a:gd name="connsiteX8" fmla="*/ 83119 w 1391858"/>
                <a:gd name="connsiteY8" fmla="*/ 0 h 103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858" h="1038993">
                  <a:moveTo>
                    <a:pt x="83119" y="0"/>
                  </a:moveTo>
                  <a:lnTo>
                    <a:pt x="1308739" y="0"/>
                  </a:lnTo>
                  <a:cubicBezTo>
                    <a:pt x="1354644" y="0"/>
                    <a:pt x="1391858" y="37214"/>
                    <a:pt x="1391858" y="83119"/>
                  </a:cubicBezTo>
                  <a:lnTo>
                    <a:pt x="1391858" y="1038993"/>
                  </a:lnTo>
                  <a:lnTo>
                    <a:pt x="1391858" y="1038993"/>
                  </a:lnTo>
                  <a:lnTo>
                    <a:pt x="0" y="1038993"/>
                  </a:lnTo>
                  <a:lnTo>
                    <a:pt x="0" y="1038993"/>
                  </a:lnTo>
                  <a:lnTo>
                    <a:pt x="0" y="83119"/>
                  </a:lnTo>
                  <a:cubicBezTo>
                    <a:pt x="0" y="37214"/>
                    <a:pt x="37214" y="0"/>
                    <a:pt x="83119" y="0"/>
                  </a:cubicBezTo>
                  <a:close/>
                </a:path>
              </a:pathLst>
            </a:custGeom>
            <a:solidFill>
              <a:sysClr val="window" lastClr="FFFFFF">
                <a:alpha val="90000"/>
                <a:hueOff val="0"/>
                <a:satOff val="0"/>
                <a:lumOff val="0"/>
                <a:alphaOff val="0"/>
              </a:sysClr>
            </a:solidFill>
            <a:ln w="25400" cap="flat" cmpd="sng" algn="ctr">
              <a:solidFill>
                <a:srgbClr val="F79646"/>
              </a:solidFill>
              <a:prstDash val="solid"/>
            </a:ln>
            <a:effectLst/>
          </p:spPr>
          <p:txBody>
            <a:bodyPr spcFirstLastPara="0" vert="horz" wrap="square" lIns="35775" tIns="58635" rIns="43200" bIns="11430" numCol="1" spcCol="1270" anchor="t" anchorCtr="0">
              <a:no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Comment les données seront  elles identifiées, décrites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Quels standards de métadonnées utilisera t’on ?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Comment seront générées les métadonnées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Calibri"/>
                <a:ea typeface="+mn-ea"/>
                <a:cs typeface="+mn-cs"/>
                <a:sym typeface="Arial"/>
              </a:endParaRPr>
            </a:p>
          </p:txBody>
        </p:sp>
        <p:sp>
          <p:nvSpPr>
            <p:cNvPr id="47" name="Forme libre 46"/>
            <p:cNvSpPr/>
            <p:nvPr/>
          </p:nvSpPr>
          <p:spPr>
            <a:xfrm>
              <a:off x="7009875" y="5118482"/>
              <a:ext cx="1800000" cy="454277"/>
            </a:xfrm>
            <a:custGeom>
              <a:avLst/>
              <a:gdLst>
                <a:gd name="connsiteX0" fmla="*/ 0 w 1391858"/>
                <a:gd name="connsiteY0" fmla="*/ 0 h 446767"/>
                <a:gd name="connsiteX1" fmla="*/ 1391858 w 1391858"/>
                <a:gd name="connsiteY1" fmla="*/ 0 h 446767"/>
                <a:gd name="connsiteX2" fmla="*/ 1391858 w 1391858"/>
                <a:gd name="connsiteY2" fmla="*/ 446767 h 446767"/>
                <a:gd name="connsiteX3" fmla="*/ 0 w 1391858"/>
                <a:gd name="connsiteY3" fmla="*/ 446767 h 446767"/>
                <a:gd name="connsiteX4" fmla="*/ 0 w 1391858"/>
                <a:gd name="connsiteY4" fmla="*/ 0 h 44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858" h="446767">
                  <a:moveTo>
                    <a:pt x="0" y="0"/>
                  </a:moveTo>
                  <a:lnTo>
                    <a:pt x="1391858" y="0"/>
                  </a:lnTo>
                  <a:lnTo>
                    <a:pt x="1391858" y="446767"/>
                  </a:lnTo>
                  <a:lnTo>
                    <a:pt x="0" y="446767"/>
                  </a:lnTo>
                  <a:lnTo>
                    <a:pt x="0" y="0"/>
                  </a:lnTo>
                  <a:close/>
                </a:path>
              </a:pathLst>
            </a:custGeom>
            <a:solidFill>
              <a:srgbClr val="F79646"/>
            </a:solidFill>
            <a:ln w="25400" cap="flat" cmpd="sng" algn="ctr">
              <a:solidFill>
                <a:srgbClr val="F79646"/>
              </a:solidFill>
              <a:prstDash val="solid"/>
            </a:ln>
            <a:effectLst/>
          </p:spPr>
          <p:txBody>
            <a:bodyPr spcFirstLastPara="0" vert="horz" wrap="square" lIns="41910" tIns="0" rIns="43200" bIns="0" numCol="1" spcCol="1270" anchor="ctr" anchorCtr="0">
              <a:noAutofit/>
            </a:bodyPr>
            <a:lstStyle/>
            <a:p>
              <a:pPr marL="0" marR="0" lvl="0" indent="0" algn="ctr" defTabSz="488950" eaLnBrk="1" fontAlgn="auto" latinLnBrk="0" hangingPunct="1">
                <a:lnSpc>
                  <a:spcPct val="90000"/>
                </a:lnSpc>
                <a:spcBef>
                  <a:spcPts val="0"/>
                </a:spcBef>
                <a:spcAft>
                  <a:spcPct val="35000"/>
                </a:spcAft>
                <a:buClrTx/>
                <a:buSzTx/>
                <a:buFontTx/>
                <a:buNone/>
                <a:tabLst/>
                <a:defRPr/>
              </a:pPr>
              <a:r>
                <a:rPr kumimoji="0" lang="fr-FR" sz="1100" b="1" i="0" u="none" strike="noStrike" kern="0" cap="none" spc="0" normalizeH="0" baseline="0" noProof="0" dirty="0" smtClean="0">
                  <a:ln>
                    <a:noFill/>
                  </a:ln>
                  <a:solidFill>
                    <a:prstClr val="white"/>
                  </a:solidFill>
                  <a:effectLst/>
                  <a:uLnTx/>
                  <a:uFillTx/>
                  <a:latin typeface="Calibri"/>
                  <a:ea typeface="+mn-ea"/>
                  <a:cs typeface="+mn-cs"/>
                  <a:sym typeface="Arial"/>
                </a:rPr>
                <a:t>Documentation des données</a:t>
              </a:r>
            </a:p>
          </p:txBody>
        </p:sp>
      </p:grpSp>
      <p:grpSp>
        <p:nvGrpSpPr>
          <p:cNvPr id="48" name="Groupe 47"/>
          <p:cNvGrpSpPr/>
          <p:nvPr/>
        </p:nvGrpSpPr>
        <p:grpSpPr>
          <a:xfrm>
            <a:off x="1441332" y="5253566"/>
            <a:ext cx="1980002" cy="1120746"/>
            <a:chOff x="2342225" y="4634382"/>
            <a:chExt cx="1440001" cy="1398993"/>
          </a:xfrm>
        </p:grpSpPr>
        <p:sp>
          <p:nvSpPr>
            <p:cNvPr id="49" name="Forme libre 48"/>
            <p:cNvSpPr/>
            <p:nvPr/>
          </p:nvSpPr>
          <p:spPr>
            <a:xfrm>
              <a:off x="2342225" y="4634382"/>
              <a:ext cx="1440000" cy="1038993"/>
            </a:xfrm>
            <a:custGeom>
              <a:avLst/>
              <a:gdLst>
                <a:gd name="connsiteX0" fmla="*/ 83119 w 1391858"/>
                <a:gd name="connsiteY0" fmla="*/ 0 h 1038993"/>
                <a:gd name="connsiteX1" fmla="*/ 1308739 w 1391858"/>
                <a:gd name="connsiteY1" fmla="*/ 0 h 1038993"/>
                <a:gd name="connsiteX2" fmla="*/ 1391858 w 1391858"/>
                <a:gd name="connsiteY2" fmla="*/ 83119 h 1038993"/>
                <a:gd name="connsiteX3" fmla="*/ 1391858 w 1391858"/>
                <a:gd name="connsiteY3" fmla="*/ 1038993 h 1038993"/>
                <a:gd name="connsiteX4" fmla="*/ 1391858 w 1391858"/>
                <a:gd name="connsiteY4" fmla="*/ 1038993 h 1038993"/>
                <a:gd name="connsiteX5" fmla="*/ 0 w 1391858"/>
                <a:gd name="connsiteY5" fmla="*/ 1038993 h 1038993"/>
                <a:gd name="connsiteX6" fmla="*/ 0 w 1391858"/>
                <a:gd name="connsiteY6" fmla="*/ 1038993 h 1038993"/>
                <a:gd name="connsiteX7" fmla="*/ 0 w 1391858"/>
                <a:gd name="connsiteY7" fmla="*/ 83119 h 1038993"/>
                <a:gd name="connsiteX8" fmla="*/ 83119 w 1391858"/>
                <a:gd name="connsiteY8" fmla="*/ 0 h 103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858" h="1038993">
                  <a:moveTo>
                    <a:pt x="83119" y="0"/>
                  </a:moveTo>
                  <a:lnTo>
                    <a:pt x="1308739" y="0"/>
                  </a:lnTo>
                  <a:cubicBezTo>
                    <a:pt x="1354644" y="0"/>
                    <a:pt x="1391858" y="37214"/>
                    <a:pt x="1391858" y="83119"/>
                  </a:cubicBezTo>
                  <a:lnTo>
                    <a:pt x="1391858" y="1038993"/>
                  </a:lnTo>
                  <a:lnTo>
                    <a:pt x="1391858" y="1038993"/>
                  </a:lnTo>
                  <a:lnTo>
                    <a:pt x="0" y="1038993"/>
                  </a:lnTo>
                  <a:lnTo>
                    <a:pt x="0" y="1038993"/>
                  </a:lnTo>
                  <a:lnTo>
                    <a:pt x="0" y="83119"/>
                  </a:lnTo>
                  <a:cubicBezTo>
                    <a:pt x="0" y="37214"/>
                    <a:pt x="37214" y="0"/>
                    <a:pt x="83119" y="0"/>
                  </a:cubicBezTo>
                  <a:close/>
                </a:path>
              </a:pathLst>
            </a:custGeom>
            <a:solidFill>
              <a:sysClr val="window" lastClr="FFFFFF">
                <a:alpha val="90000"/>
                <a:hueOff val="0"/>
                <a:satOff val="0"/>
                <a:lumOff val="0"/>
                <a:alphaOff val="0"/>
              </a:sysClr>
            </a:solidFill>
            <a:ln w="25400" cap="flat" cmpd="sng" algn="ctr">
              <a:solidFill>
                <a:srgbClr val="8064A2"/>
              </a:solidFill>
              <a:prstDash val="solid"/>
            </a:ln>
            <a:effectLst/>
          </p:spPr>
          <p:txBody>
            <a:bodyPr spcFirstLastPara="0" vert="horz" wrap="square" lIns="35775" tIns="58635" rIns="43200" bIns="11430" numCol="1" spcCol="1270" anchor="t" anchorCtr="0">
              <a:no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Qui sera propriétaire des données produites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Des données externes seront-elles utilisées ?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endParaRPr>
            </a:p>
          </p:txBody>
        </p:sp>
        <p:sp>
          <p:nvSpPr>
            <p:cNvPr id="50" name="Forme libre 49"/>
            <p:cNvSpPr/>
            <p:nvPr/>
          </p:nvSpPr>
          <p:spPr>
            <a:xfrm>
              <a:off x="2342226" y="5673375"/>
              <a:ext cx="1440000" cy="360000"/>
            </a:xfrm>
            <a:custGeom>
              <a:avLst/>
              <a:gdLst>
                <a:gd name="connsiteX0" fmla="*/ 0 w 1391858"/>
                <a:gd name="connsiteY0" fmla="*/ 0 h 446767"/>
                <a:gd name="connsiteX1" fmla="*/ 1391858 w 1391858"/>
                <a:gd name="connsiteY1" fmla="*/ 0 h 446767"/>
                <a:gd name="connsiteX2" fmla="*/ 1391858 w 1391858"/>
                <a:gd name="connsiteY2" fmla="*/ 446767 h 446767"/>
                <a:gd name="connsiteX3" fmla="*/ 0 w 1391858"/>
                <a:gd name="connsiteY3" fmla="*/ 446767 h 446767"/>
                <a:gd name="connsiteX4" fmla="*/ 0 w 1391858"/>
                <a:gd name="connsiteY4" fmla="*/ 0 h 44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858" h="446767">
                  <a:moveTo>
                    <a:pt x="0" y="0"/>
                  </a:moveTo>
                  <a:lnTo>
                    <a:pt x="1391858" y="0"/>
                  </a:lnTo>
                  <a:lnTo>
                    <a:pt x="1391858" y="446767"/>
                  </a:lnTo>
                  <a:lnTo>
                    <a:pt x="0" y="446767"/>
                  </a:lnTo>
                  <a:lnTo>
                    <a:pt x="0" y="0"/>
                  </a:lnTo>
                  <a:close/>
                </a:path>
              </a:pathLst>
            </a:custGeom>
            <a:solidFill>
              <a:srgbClr val="8064A2"/>
            </a:solidFill>
            <a:ln w="25400" cap="flat" cmpd="sng" algn="ctr">
              <a:solidFill>
                <a:srgbClr val="8064A2"/>
              </a:solidFill>
              <a:prstDash val="solid"/>
            </a:ln>
            <a:effectLst/>
          </p:spPr>
          <p:txBody>
            <a:bodyPr spcFirstLastPara="0" vert="horz" wrap="square" lIns="41910" tIns="0" rIns="43200" bIns="0" numCol="1" spcCol="1270" anchor="ctr" anchorCtr="0">
              <a:noAutofit/>
            </a:bodyPr>
            <a:lstStyle/>
            <a:p>
              <a:pPr marL="0" marR="0" lvl="0" indent="0" algn="ctr" defTabSz="488950" eaLnBrk="1" fontAlgn="auto" latinLnBrk="0" hangingPunct="1">
                <a:lnSpc>
                  <a:spcPct val="90000"/>
                </a:lnSpc>
                <a:spcBef>
                  <a:spcPts val="0"/>
                </a:spcBef>
                <a:spcAft>
                  <a:spcPct val="35000"/>
                </a:spcAft>
                <a:buClrTx/>
                <a:buSzTx/>
                <a:buFontTx/>
                <a:buNone/>
                <a:tabLst/>
                <a:defRPr/>
              </a:pPr>
              <a:r>
                <a:rPr kumimoji="0" lang="fr-FR" sz="1100" b="1" i="0" u="none" strike="noStrike" kern="0" cap="none" spc="0" normalizeH="0" baseline="0" noProof="0" dirty="0" smtClean="0">
                  <a:ln>
                    <a:noFill/>
                  </a:ln>
                  <a:solidFill>
                    <a:prstClr val="white"/>
                  </a:solidFill>
                  <a:effectLst/>
                  <a:uLnTx/>
                  <a:uFillTx/>
                  <a:latin typeface="Calibri"/>
                  <a:ea typeface="+mn-ea"/>
                  <a:cs typeface="+mn-cs"/>
                  <a:sym typeface="Arial"/>
                </a:rPr>
                <a:t>Propriété intellectuelle</a:t>
              </a:r>
            </a:p>
          </p:txBody>
        </p:sp>
      </p:grpSp>
      <p:grpSp>
        <p:nvGrpSpPr>
          <p:cNvPr id="51" name="Groupe 50"/>
          <p:cNvGrpSpPr/>
          <p:nvPr/>
        </p:nvGrpSpPr>
        <p:grpSpPr>
          <a:xfrm>
            <a:off x="356728" y="3504739"/>
            <a:ext cx="2225365" cy="1624138"/>
            <a:chOff x="467544" y="3645023"/>
            <a:chExt cx="1800000" cy="1645473"/>
          </a:xfrm>
        </p:grpSpPr>
        <p:sp>
          <p:nvSpPr>
            <p:cNvPr id="52" name="Forme libre 51"/>
            <p:cNvSpPr/>
            <p:nvPr/>
          </p:nvSpPr>
          <p:spPr>
            <a:xfrm>
              <a:off x="467544" y="3645023"/>
              <a:ext cx="1800000" cy="1285473"/>
            </a:xfrm>
            <a:custGeom>
              <a:avLst/>
              <a:gdLst>
                <a:gd name="connsiteX0" fmla="*/ 83119 w 1391858"/>
                <a:gd name="connsiteY0" fmla="*/ 0 h 1038993"/>
                <a:gd name="connsiteX1" fmla="*/ 1308739 w 1391858"/>
                <a:gd name="connsiteY1" fmla="*/ 0 h 1038993"/>
                <a:gd name="connsiteX2" fmla="*/ 1391858 w 1391858"/>
                <a:gd name="connsiteY2" fmla="*/ 83119 h 1038993"/>
                <a:gd name="connsiteX3" fmla="*/ 1391858 w 1391858"/>
                <a:gd name="connsiteY3" fmla="*/ 1038993 h 1038993"/>
                <a:gd name="connsiteX4" fmla="*/ 1391858 w 1391858"/>
                <a:gd name="connsiteY4" fmla="*/ 1038993 h 1038993"/>
                <a:gd name="connsiteX5" fmla="*/ 0 w 1391858"/>
                <a:gd name="connsiteY5" fmla="*/ 1038993 h 1038993"/>
                <a:gd name="connsiteX6" fmla="*/ 0 w 1391858"/>
                <a:gd name="connsiteY6" fmla="*/ 1038993 h 1038993"/>
                <a:gd name="connsiteX7" fmla="*/ 0 w 1391858"/>
                <a:gd name="connsiteY7" fmla="*/ 83119 h 1038993"/>
                <a:gd name="connsiteX8" fmla="*/ 83119 w 1391858"/>
                <a:gd name="connsiteY8" fmla="*/ 0 h 103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858" h="1038993">
                  <a:moveTo>
                    <a:pt x="83119" y="0"/>
                  </a:moveTo>
                  <a:lnTo>
                    <a:pt x="1308739" y="0"/>
                  </a:lnTo>
                  <a:cubicBezTo>
                    <a:pt x="1354644" y="0"/>
                    <a:pt x="1391858" y="37214"/>
                    <a:pt x="1391858" y="83119"/>
                  </a:cubicBezTo>
                  <a:lnTo>
                    <a:pt x="1391858" y="1038993"/>
                  </a:lnTo>
                  <a:lnTo>
                    <a:pt x="1391858" y="1038993"/>
                  </a:lnTo>
                  <a:lnTo>
                    <a:pt x="0" y="1038993"/>
                  </a:lnTo>
                  <a:lnTo>
                    <a:pt x="0" y="1038993"/>
                  </a:lnTo>
                  <a:lnTo>
                    <a:pt x="0" y="83119"/>
                  </a:lnTo>
                  <a:cubicBezTo>
                    <a:pt x="0" y="37214"/>
                    <a:pt x="37214" y="0"/>
                    <a:pt x="83119" y="0"/>
                  </a:cubicBezTo>
                  <a:close/>
                </a:path>
              </a:pathLst>
            </a:custGeom>
            <a:solidFill>
              <a:sysClr val="window" lastClr="FFFFFF">
                <a:alpha val="90000"/>
                <a:hueOff val="0"/>
                <a:satOff val="0"/>
                <a:lumOff val="0"/>
                <a:alphaOff val="0"/>
              </a:sysClr>
            </a:solidFill>
            <a:ln w="25400" cap="flat" cmpd="sng" algn="ctr">
              <a:solidFill>
                <a:srgbClr val="F79646"/>
              </a:solidFill>
              <a:prstDash val="solid"/>
            </a:ln>
            <a:effectLst/>
          </p:spPr>
          <p:txBody>
            <a:bodyPr spcFirstLastPara="0" vert="horz" wrap="square" lIns="35775" tIns="58635" rIns="43200" bIns="11430" numCol="1" spcCol="1270" anchor="t" anchorCtr="0">
              <a:no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Qui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pourra</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accéder</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aux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données</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Les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données</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seront-elles</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publiées</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Comment ?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Dans</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quel</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délai</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Sous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quelle</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licence</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endPar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200" b="1" i="0" u="none" strike="noStrike" kern="0" cap="none" spc="0" normalizeH="0" baseline="0" noProof="0" dirty="0" smtClean="0">
                <a:ln>
                  <a:noFill/>
                </a:ln>
                <a:solidFill>
                  <a:prstClr val="black">
                    <a:hueOff val="0"/>
                    <a:satOff val="0"/>
                    <a:lumOff val="0"/>
                    <a:alphaOff val="0"/>
                  </a:prstClr>
                </a:solidFill>
                <a:effectLst/>
                <a:uLnTx/>
                <a:uFillTx/>
                <a:latin typeface="Calibri"/>
                <a:ea typeface="+mn-ea"/>
                <a:cs typeface="+mn-cs"/>
                <a:sym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Calibri"/>
                <a:ea typeface="+mn-ea"/>
                <a:cs typeface="+mn-cs"/>
                <a:sym typeface="Arial"/>
              </a:endParaRPr>
            </a:p>
          </p:txBody>
        </p:sp>
        <p:sp>
          <p:nvSpPr>
            <p:cNvPr id="53" name="Forme libre 52"/>
            <p:cNvSpPr/>
            <p:nvPr/>
          </p:nvSpPr>
          <p:spPr>
            <a:xfrm>
              <a:off x="467544" y="4930496"/>
              <a:ext cx="1800000" cy="360000"/>
            </a:xfrm>
            <a:custGeom>
              <a:avLst/>
              <a:gdLst>
                <a:gd name="connsiteX0" fmla="*/ 0 w 1391858"/>
                <a:gd name="connsiteY0" fmla="*/ 0 h 446767"/>
                <a:gd name="connsiteX1" fmla="*/ 1391858 w 1391858"/>
                <a:gd name="connsiteY1" fmla="*/ 0 h 446767"/>
                <a:gd name="connsiteX2" fmla="*/ 1391858 w 1391858"/>
                <a:gd name="connsiteY2" fmla="*/ 446767 h 446767"/>
                <a:gd name="connsiteX3" fmla="*/ 0 w 1391858"/>
                <a:gd name="connsiteY3" fmla="*/ 446767 h 446767"/>
                <a:gd name="connsiteX4" fmla="*/ 0 w 1391858"/>
                <a:gd name="connsiteY4" fmla="*/ 0 h 44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858" h="446767">
                  <a:moveTo>
                    <a:pt x="0" y="0"/>
                  </a:moveTo>
                  <a:lnTo>
                    <a:pt x="1391858" y="0"/>
                  </a:lnTo>
                  <a:lnTo>
                    <a:pt x="1391858" y="446767"/>
                  </a:lnTo>
                  <a:lnTo>
                    <a:pt x="0" y="446767"/>
                  </a:lnTo>
                  <a:lnTo>
                    <a:pt x="0" y="0"/>
                  </a:lnTo>
                  <a:close/>
                </a:path>
              </a:pathLst>
            </a:custGeom>
            <a:solidFill>
              <a:srgbClr val="F79646"/>
            </a:solidFill>
            <a:ln w="25400" cap="flat" cmpd="sng" algn="ctr">
              <a:solidFill>
                <a:srgbClr val="F79646"/>
              </a:solidFill>
              <a:prstDash val="solid"/>
            </a:ln>
            <a:effectLst/>
          </p:spPr>
          <p:txBody>
            <a:bodyPr spcFirstLastPara="0" vert="horz" wrap="square" lIns="41910" tIns="0" rIns="43200" bIns="0" numCol="1" spcCol="1270" anchor="ctr" anchorCtr="0">
              <a:noAutofit/>
            </a:bodyPr>
            <a:lstStyle/>
            <a:p>
              <a:pPr marL="0" marR="0" lvl="0" indent="0" algn="ctr" defTabSz="488950" eaLnBrk="1" fontAlgn="auto" latinLnBrk="0" hangingPunct="1">
                <a:lnSpc>
                  <a:spcPct val="90000"/>
                </a:lnSpc>
                <a:spcBef>
                  <a:spcPts val="0"/>
                </a:spcBef>
                <a:spcAft>
                  <a:spcPct val="35000"/>
                </a:spcAft>
                <a:buClrTx/>
                <a:buSzTx/>
                <a:buFontTx/>
                <a:buNone/>
                <a:tabLst/>
                <a:defRPr/>
              </a:pPr>
              <a:r>
                <a:rPr kumimoji="0" lang="fr-FR" sz="1100" b="1" i="0" u="none" strike="noStrike" kern="0" cap="none" spc="0" normalizeH="0" baseline="0" noProof="0" dirty="0" smtClean="0">
                  <a:ln>
                    <a:noFill/>
                  </a:ln>
                  <a:solidFill>
                    <a:prstClr val="white"/>
                  </a:solidFill>
                  <a:effectLst/>
                  <a:uLnTx/>
                  <a:uFillTx/>
                  <a:latin typeface="Calibri"/>
                  <a:ea typeface="+mn-ea"/>
                  <a:cs typeface="+mn-cs"/>
                  <a:sym typeface="Arial"/>
                </a:rPr>
                <a:t>Accès et partage des données</a:t>
              </a:r>
            </a:p>
          </p:txBody>
        </p:sp>
      </p:grpSp>
      <p:grpSp>
        <p:nvGrpSpPr>
          <p:cNvPr id="54" name="Groupe 53"/>
          <p:cNvGrpSpPr/>
          <p:nvPr/>
        </p:nvGrpSpPr>
        <p:grpSpPr>
          <a:xfrm>
            <a:off x="598686" y="2038468"/>
            <a:ext cx="1685291" cy="1130506"/>
            <a:chOff x="467544" y="1730550"/>
            <a:chExt cx="1800000" cy="1398993"/>
          </a:xfrm>
        </p:grpSpPr>
        <p:sp>
          <p:nvSpPr>
            <p:cNvPr id="55" name="Forme libre 54"/>
            <p:cNvSpPr/>
            <p:nvPr/>
          </p:nvSpPr>
          <p:spPr>
            <a:xfrm>
              <a:off x="467544" y="1730550"/>
              <a:ext cx="1800000" cy="1038993"/>
            </a:xfrm>
            <a:custGeom>
              <a:avLst/>
              <a:gdLst>
                <a:gd name="connsiteX0" fmla="*/ 83119 w 1391858"/>
                <a:gd name="connsiteY0" fmla="*/ 0 h 1038993"/>
                <a:gd name="connsiteX1" fmla="*/ 1308739 w 1391858"/>
                <a:gd name="connsiteY1" fmla="*/ 0 h 1038993"/>
                <a:gd name="connsiteX2" fmla="*/ 1391858 w 1391858"/>
                <a:gd name="connsiteY2" fmla="*/ 83119 h 1038993"/>
                <a:gd name="connsiteX3" fmla="*/ 1391858 w 1391858"/>
                <a:gd name="connsiteY3" fmla="*/ 1038993 h 1038993"/>
                <a:gd name="connsiteX4" fmla="*/ 1391858 w 1391858"/>
                <a:gd name="connsiteY4" fmla="*/ 1038993 h 1038993"/>
                <a:gd name="connsiteX5" fmla="*/ 0 w 1391858"/>
                <a:gd name="connsiteY5" fmla="*/ 1038993 h 1038993"/>
                <a:gd name="connsiteX6" fmla="*/ 0 w 1391858"/>
                <a:gd name="connsiteY6" fmla="*/ 1038993 h 1038993"/>
                <a:gd name="connsiteX7" fmla="*/ 0 w 1391858"/>
                <a:gd name="connsiteY7" fmla="*/ 83119 h 1038993"/>
                <a:gd name="connsiteX8" fmla="*/ 83119 w 1391858"/>
                <a:gd name="connsiteY8" fmla="*/ 0 h 103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858" h="1038993">
                  <a:moveTo>
                    <a:pt x="83119" y="0"/>
                  </a:moveTo>
                  <a:lnTo>
                    <a:pt x="1308739" y="0"/>
                  </a:lnTo>
                  <a:cubicBezTo>
                    <a:pt x="1354644" y="0"/>
                    <a:pt x="1391858" y="37214"/>
                    <a:pt x="1391858" y="83119"/>
                  </a:cubicBezTo>
                  <a:lnTo>
                    <a:pt x="1391858" y="1038993"/>
                  </a:lnTo>
                  <a:lnTo>
                    <a:pt x="1391858" y="1038993"/>
                  </a:lnTo>
                  <a:lnTo>
                    <a:pt x="0" y="1038993"/>
                  </a:lnTo>
                  <a:lnTo>
                    <a:pt x="0" y="1038993"/>
                  </a:lnTo>
                  <a:lnTo>
                    <a:pt x="0" y="83119"/>
                  </a:lnTo>
                  <a:cubicBezTo>
                    <a:pt x="0" y="37214"/>
                    <a:pt x="37214" y="0"/>
                    <a:pt x="83119" y="0"/>
                  </a:cubicBezTo>
                  <a:close/>
                </a:path>
              </a:pathLst>
            </a:custGeom>
            <a:solidFill>
              <a:sysClr val="window" lastClr="FFFFFF">
                <a:alpha val="90000"/>
                <a:hueOff val="0"/>
                <a:satOff val="0"/>
                <a:lumOff val="0"/>
                <a:alphaOff val="0"/>
              </a:sysClr>
            </a:solidFill>
            <a:ln w="25400" cap="flat" cmpd="sng" algn="ctr">
              <a:solidFill>
                <a:srgbClr val="9BBB59"/>
              </a:solidFill>
              <a:prstDash val="solid"/>
            </a:ln>
            <a:effectLst/>
          </p:spPr>
          <p:txBody>
            <a:bodyPr spcFirstLastPara="0" vert="horz" wrap="square" lIns="35775" tIns="58635" rIns="43200" bIns="11430" numCol="1" spcCol="1270" anchor="t" anchorCtr="0">
              <a:no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Comment la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gestion</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et le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partage</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des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données</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sont-ils</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financés</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en</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particulier</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à long </a:t>
              </a:r>
              <a:r>
                <a:rPr kumimoji="0" lang="en-US" sz="1200" b="0" i="0" u="none" strike="noStrike" kern="0" cap="none" spc="0" normalizeH="0" baseline="0" noProof="0" dirty="0" err="1"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terme</a:t>
              </a:r>
              <a:r>
                <a:rPr kumimoji="0" lang="en-US"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 ?</a:t>
              </a:r>
              <a:endPar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endParaRPr>
            </a:p>
          </p:txBody>
        </p:sp>
        <p:sp>
          <p:nvSpPr>
            <p:cNvPr id="56" name="Forme libre 55"/>
            <p:cNvSpPr/>
            <p:nvPr/>
          </p:nvSpPr>
          <p:spPr>
            <a:xfrm>
              <a:off x="467544" y="2769543"/>
              <a:ext cx="1800000" cy="360000"/>
            </a:xfrm>
            <a:custGeom>
              <a:avLst/>
              <a:gdLst>
                <a:gd name="connsiteX0" fmla="*/ 0 w 1391858"/>
                <a:gd name="connsiteY0" fmla="*/ 0 h 446767"/>
                <a:gd name="connsiteX1" fmla="*/ 1391858 w 1391858"/>
                <a:gd name="connsiteY1" fmla="*/ 0 h 446767"/>
                <a:gd name="connsiteX2" fmla="*/ 1391858 w 1391858"/>
                <a:gd name="connsiteY2" fmla="*/ 446767 h 446767"/>
                <a:gd name="connsiteX3" fmla="*/ 0 w 1391858"/>
                <a:gd name="connsiteY3" fmla="*/ 446767 h 446767"/>
                <a:gd name="connsiteX4" fmla="*/ 0 w 1391858"/>
                <a:gd name="connsiteY4" fmla="*/ 0 h 44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858" h="446767">
                  <a:moveTo>
                    <a:pt x="0" y="0"/>
                  </a:moveTo>
                  <a:lnTo>
                    <a:pt x="1391858" y="0"/>
                  </a:lnTo>
                  <a:lnTo>
                    <a:pt x="1391858" y="446767"/>
                  </a:lnTo>
                  <a:lnTo>
                    <a:pt x="0" y="446767"/>
                  </a:lnTo>
                  <a:lnTo>
                    <a:pt x="0" y="0"/>
                  </a:lnTo>
                  <a:close/>
                </a:path>
              </a:pathLst>
            </a:custGeom>
            <a:solidFill>
              <a:srgbClr val="9BBB59"/>
            </a:solidFill>
            <a:ln w="25400" cap="flat" cmpd="sng" algn="ctr">
              <a:solidFill>
                <a:srgbClr val="9BBB59"/>
              </a:solidFill>
              <a:prstDash val="solid"/>
            </a:ln>
            <a:effectLst/>
          </p:spPr>
          <p:txBody>
            <a:bodyPr spcFirstLastPara="0" vert="horz" wrap="square" lIns="41910" tIns="0" rIns="43200" bIns="0" numCol="1" spcCol="1270" anchor="ctr" anchorCtr="0">
              <a:noAutofit/>
            </a:bodyPr>
            <a:lstStyle/>
            <a:p>
              <a:pPr marL="0" marR="0" lvl="0" indent="0" algn="ctr" defTabSz="488950" eaLnBrk="1" fontAlgn="auto" latinLnBrk="0" hangingPunct="1">
                <a:lnSpc>
                  <a:spcPct val="90000"/>
                </a:lnSpc>
                <a:spcBef>
                  <a:spcPts val="0"/>
                </a:spcBef>
                <a:spcAft>
                  <a:spcPct val="35000"/>
                </a:spcAft>
                <a:buClrTx/>
                <a:buSzTx/>
                <a:buFontTx/>
                <a:buNone/>
                <a:tabLst/>
                <a:defRPr/>
              </a:pPr>
              <a:r>
                <a:rPr kumimoji="0" lang="fr-FR" sz="1100" b="1" i="0" u="none" strike="noStrike" kern="0" cap="none" spc="0" normalizeH="0" baseline="0" noProof="0" dirty="0" smtClean="0">
                  <a:ln>
                    <a:noFill/>
                  </a:ln>
                  <a:solidFill>
                    <a:prstClr val="white"/>
                  </a:solidFill>
                  <a:effectLst/>
                  <a:uLnTx/>
                  <a:uFillTx/>
                  <a:latin typeface="Calibri"/>
                  <a:ea typeface="+mn-ea"/>
                  <a:cs typeface="+mn-cs"/>
                  <a:sym typeface="Arial"/>
                </a:rPr>
                <a:t>Ressources</a:t>
              </a:r>
            </a:p>
          </p:txBody>
        </p:sp>
      </p:grpSp>
      <p:grpSp>
        <p:nvGrpSpPr>
          <p:cNvPr id="57" name="Groupe 56"/>
          <p:cNvGrpSpPr/>
          <p:nvPr/>
        </p:nvGrpSpPr>
        <p:grpSpPr>
          <a:xfrm>
            <a:off x="6070731" y="5226314"/>
            <a:ext cx="1980000" cy="870007"/>
            <a:chOff x="5451044" y="5021922"/>
            <a:chExt cx="1448757" cy="1026078"/>
          </a:xfrm>
        </p:grpSpPr>
        <p:sp>
          <p:nvSpPr>
            <p:cNvPr id="58" name="Forme libre 57"/>
            <p:cNvSpPr/>
            <p:nvPr/>
          </p:nvSpPr>
          <p:spPr>
            <a:xfrm>
              <a:off x="5459801" y="5021922"/>
              <a:ext cx="1440000" cy="651451"/>
            </a:xfrm>
            <a:custGeom>
              <a:avLst/>
              <a:gdLst>
                <a:gd name="connsiteX0" fmla="*/ 83119 w 1391858"/>
                <a:gd name="connsiteY0" fmla="*/ 0 h 1038993"/>
                <a:gd name="connsiteX1" fmla="*/ 1308739 w 1391858"/>
                <a:gd name="connsiteY1" fmla="*/ 0 h 1038993"/>
                <a:gd name="connsiteX2" fmla="*/ 1391858 w 1391858"/>
                <a:gd name="connsiteY2" fmla="*/ 83119 h 1038993"/>
                <a:gd name="connsiteX3" fmla="*/ 1391858 w 1391858"/>
                <a:gd name="connsiteY3" fmla="*/ 1038993 h 1038993"/>
                <a:gd name="connsiteX4" fmla="*/ 1391858 w 1391858"/>
                <a:gd name="connsiteY4" fmla="*/ 1038993 h 1038993"/>
                <a:gd name="connsiteX5" fmla="*/ 0 w 1391858"/>
                <a:gd name="connsiteY5" fmla="*/ 1038993 h 1038993"/>
                <a:gd name="connsiteX6" fmla="*/ 0 w 1391858"/>
                <a:gd name="connsiteY6" fmla="*/ 1038993 h 1038993"/>
                <a:gd name="connsiteX7" fmla="*/ 0 w 1391858"/>
                <a:gd name="connsiteY7" fmla="*/ 83119 h 1038993"/>
                <a:gd name="connsiteX8" fmla="*/ 83119 w 1391858"/>
                <a:gd name="connsiteY8" fmla="*/ 0 h 103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858" h="1038993">
                  <a:moveTo>
                    <a:pt x="83119" y="0"/>
                  </a:moveTo>
                  <a:lnTo>
                    <a:pt x="1308739" y="0"/>
                  </a:lnTo>
                  <a:cubicBezTo>
                    <a:pt x="1354644" y="0"/>
                    <a:pt x="1391858" y="37214"/>
                    <a:pt x="1391858" y="83119"/>
                  </a:cubicBezTo>
                  <a:lnTo>
                    <a:pt x="1391858" y="1038993"/>
                  </a:lnTo>
                  <a:lnTo>
                    <a:pt x="1391858" y="1038993"/>
                  </a:lnTo>
                  <a:lnTo>
                    <a:pt x="0" y="1038993"/>
                  </a:lnTo>
                  <a:lnTo>
                    <a:pt x="0" y="1038993"/>
                  </a:lnTo>
                  <a:lnTo>
                    <a:pt x="0" y="83119"/>
                  </a:lnTo>
                  <a:cubicBezTo>
                    <a:pt x="0" y="37214"/>
                    <a:pt x="37214" y="0"/>
                    <a:pt x="83119" y="0"/>
                  </a:cubicBezTo>
                  <a:close/>
                </a:path>
              </a:pathLst>
            </a:custGeom>
            <a:solidFill>
              <a:sysClr val="window" lastClr="FFFFFF">
                <a:alpha val="90000"/>
                <a:hueOff val="0"/>
                <a:satOff val="0"/>
                <a:lumOff val="0"/>
                <a:alphaOff val="0"/>
              </a:sysClr>
            </a:solidFill>
            <a:ln w="25400" cap="flat" cmpd="sng" algn="ctr">
              <a:solidFill>
                <a:srgbClr val="C0504D"/>
              </a:solidFill>
              <a:prstDash val="solid"/>
            </a:ln>
            <a:effectLst/>
          </p:spPr>
          <p:txBody>
            <a:bodyPr spcFirstLastPara="0" vert="horz" wrap="square" lIns="35775" tIns="58635" rIns="35775" bIns="11430" numCol="1" spcCol="1270" anchor="t" anchorCtr="0">
              <a:no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Quel est le plan d’archivage et de préservation à long terme ?</a:t>
              </a:r>
            </a:p>
          </p:txBody>
        </p:sp>
        <p:sp>
          <p:nvSpPr>
            <p:cNvPr id="59" name="Forme libre 58"/>
            <p:cNvSpPr/>
            <p:nvPr/>
          </p:nvSpPr>
          <p:spPr>
            <a:xfrm>
              <a:off x="5451044" y="5688000"/>
              <a:ext cx="1440000" cy="360000"/>
            </a:xfrm>
            <a:custGeom>
              <a:avLst/>
              <a:gdLst>
                <a:gd name="connsiteX0" fmla="*/ 0 w 1391858"/>
                <a:gd name="connsiteY0" fmla="*/ 0 h 446767"/>
                <a:gd name="connsiteX1" fmla="*/ 1391858 w 1391858"/>
                <a:gd name="connsiteY1" fmla="*/ 0 h 446767"/>
                <a:gd name="connsiteX2" fmla="*/ 1391858 w 1391858"/>
                <a:gd name="connsiteY2" fmla="*/ 446767 h 446767"/>
                <a:gd name="connsiteX3" fmla="*/ 0 w 1391858"/>
                <a:gd name="connsiteY3" fmla="*/ 446767 h 446767"/>
                <a:gd name="connsiteX4" fmla="*/ 0 w 1391858"/>
                <a:gd name="connsiteY4" fmla="*/ 0 h 44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858" h="446767">
                  <a:moveTo>
                    <a:pt x="0" y="0"/>
                  </a:moveTo>
                  <a:lnTo>
                    <a:pt x="1391858" y="0"/>
                  </a:lnTo>
                  <a:lnTo>
                    <a:pt x="1391858" y="446767"/>
                  </a:lnTo>
                  <a:lnTo>
                    <a:pt x="0" y="446767"/>
                  </a:lnTo>
                  <a:lnTo>
                    <a:pt x="0" y="0"/>
                  </a:lnTo>
                  <a:close/>
                </a:path>
              </a:pathLst>
            </a:custGeom>
            <a:solidFill>
              <a:srgbClr val="C0504D"/>
            </a:solidFill>
            <a:ln w="25400" cap="flat" cmpd="sng" algn="ctr">
              <a:solidFill>
                <a:srgbClr val="C0504D"/>
              </a:solidFill>
              <a:prstDash val="solid"/>
            </a:ln>
            <a:effectLst/>
          </p:spPr>
          <p:txBody>
            <a:bodyPr spcFirstLastPara="0" vert="horz" wrap="square" lIns="41910" tIns="0" rIns="43200" bIns="0" numCol="1" spcCol="1270" anchor="ctr" anchorCtr="0">
              <a:noAutofit/>
            </a:bodyPr>
            <a:lstStyle/>
            <a:p>
              <a:pPr marL="0" marR="0" lvl="0" indent="0" algn="ctr" defTabSz="488950" eaLnBrk="1" fontAlgn="auto" latinLnBrk="0" hangingPunct="1">
                <a:lnSpc>
                  <a:spcPct val="90000"/>
                </a:lnSpc>
                <a:spcBef>
                  <a:spcPts val="0"/>
                </a:spcBef>
                <a:spcAft>
                  <a:spcPct val="35000"/>
                </a:spcAft>
                <a:buClrTx/>
                <a:buSzTx/>
                <a:buFontTx/>
                <a:buNone/>
                <a:tabLst/>
                <a:defRPr/>
              </a:pPr>
              <a:r>
                <a:rPr kumimoji="0" lang="fr-FR" sz="1100" b="1" i="0" u="none" strike="noStrike" kern="0" cap="none" spc="0" normalizeH="0" baseline="0" noProof="0" dirty="0" smtClean="0">
                  <a:ln>
                    <a:noFill/>
                  </a:ln>
                  <a:solidFill>
                    <a:prstClr val="white"/>
                  </a:solidFill>
                  <a:effectLst/>
                  <a:uLnTx/>
                  <a:uFillTx/>
                  <a:latin typeface="Calibri"/>
                  <a:ea typeface="+mn-ea"/>
                  <a:cs typeface="+mn-cs"/>
                  <a:sym typeface="Arial"/>
                </a:rPr>
                <a:t>Archivage et préservation des données </a:t>
              </a:r>
            </a:p>
          </p:txBody>
        </p:sp>
      </p:grpSp>
      <p:grpSp>
        <p:nvGrpSpPr>
          <p:cNvPr id="60" name="Groupe 59"/>
          <p:cNvGrpSpPr/>
          <p:nvPr/>
        </p:nvGrpSpPr>
        <p:grpSpPr>
          <a:xfrm>
            <a:off x="3818377" y="5203053"/>
            <a:ext cx="1980000" cy="1142838"/>
            <a:chOff x="3897389" y="4634382"/>
            <a:chExt cx="1440000" cy="1413618"/>
          </a:xfrm>
        </p:grpSpPr>
        <p:sp>
          <p:nvSpPr>
            <p:cNvPr id="61" name="Forme libre 60"/>
            <p:cNvSpPr/>
            <p:nvPr/>
          </p:nvSpPr>
          <p:spPr>
            <a:xfrm>
              <a:off x="3897389" y="5688000"/>
              <a:ext cx="1440000" cy="360000"/>
            </a:xfrm>
            <a:custGeom>
              <a:avLst/>
              <a:gdLst>
                <a:gd name="connsiteX0" fmla="*/ 0 w 1391858"/>
                <a:gd name="connsiteY0" fmla="*/ 0 h 446767"/>
                <a:gd name="connsiteX1" fmla="*/ 1391858 w 1391858"/>
                <a:gd name="connsiteY1" fmla="*/ 0 h 446767"/>
                <a:gd name="connsiteX2" fmla="*/ 1391858 w 1391858"/>
                <a:gd name="connsiteY2" fmla="*/ 446767 h 446767"/>
                <a:gd name="connsiteX3" fmla="*/ 0 w 1391858"/>
                <a:gd name="connsiteY3" fmla="*/ 446767 h 446767"/>
                <a:gd name="connsiteX4" fmla="*/ 0 w 1391858"/>
                <a:gd name="connsiteY4" fmla="*/ 0 h 44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1858" h="446767">
                  <a:moveTo>
                    <a:pt x="0" y="0"/>
                  </a:moveTo>
                  <a:lnTo>
                    <a:pt x="1391858" y="0"/>
                  </a:lnTo>
                  <a:lnTo>
                    <a:pt x="1391858" y="446767"/>
                  </a:lnTo>
                  <a:lnTo>
                    <a:pt x="0" y="446767"/>
                  </a:lnTo>
                  <a:lnTo>
                    <a:pt x="0" y="0"/>
                  </a:lnTo>
                  <a:close/>
                </a:path>
              </a:pathLst>
            </a:custGeom>
            <a:solidFill>
              <a:srgbClr val="9BBB59"/>
            </a:solidFill>
            <a:ln w="25400" cap="flat" cmpd="sng" algn="ctr">
              <a:solidFill>
                <a:srgbClr val="9BBB59"/>
              </a:solidFill>
              <a:prstDash val="solid"/>
            </a:ln>
            <a:effectLst/>
          </p:spPr>
          <p:txBody>
            <a:bodyPr spcFirstLastPara="0" vert="horz" wrap="square" lIns="41910" tIns="0" rIns="43200" bIns="0" numCol="1" spcCol="1270" anchor="ctr" anchorCtr="0">
              <a:noAutofit/>
            </a:bodyPr>
            <a:lstStyle/>
            <a:p>
              <a:pPr marL="0" marR="0" lvl="0" indent="0" algn="ctr" defTabSz="488950" eaLnBrk="1" fontAlgn="auto" latinLnBrk="0" hangingPunct="1">
                <a:lnSpc>
                  <a:spcPct val="90000"/>
                </a:lnSpc>
                <a:spcBef>
                  <a:spcPts val="0"/>
                </a:spcBef>
                <a:spcAft>
                  <a:spcPct val="35000"/>
                </a:spcAft>
                <a:buClrTx/>
                <a:buSzTx/>
                <a:buFontTx/>
                <a:buNone/>
                <a:tabLst/>
                <a:defRPr/>
              </a:pPr>
              <a:r>
                <a:rPr kumimoji="0" lang="fr-FR" sz="1100" b="1" i="0" u="none" strike="noStrike" kern="0" cap="none" spc="0" normalizeH="0" baseline="0" noProof="0" dirty="0" smtClean="0">
                  <a:ln>
                    <a:noFill/>
                  </a:ln>
                  <a:solidFill>
                    <a:prstClr val="white"/>
                  </a:solidFill>
                  <a:effectLst/>
                  <a:uLnTx/>
                  <a:uFillTx/>
                  <a:latin typeface="Calibri"/>
                  <a:ea typeface="+mn-ea"/>
                  <a:cs typeface="+mn-cs"/>
                  <a:sym typeface="Arial"/>
                </a:rPr>
                <a:t>Ethique</a:t>
              </a:r>
            </a:p>
          </p:txBody>
        </p:sp>
        <p:sp>
          <p:nvSpPr>
            <p:cNvPr id="62" name="Forme libre 61"/>
            <p:cNvSpPr/>
            <p:nvPr/>
          </p:nvSpPr>
          <p:spPr>
            <a:xfrm>
              <a:off x="3897389" y="4634382"/>
              <a:ext cx="1440000" cy="1038993"/>
            </a:xfrm>
            <a:custGeom>
              <a:avLst/>
              <a:gdLst>
                <a:gd name="connsiteX0" fmla="*/ 83119 w 1391858"/>
                <a:gd name="connsiteY0" fmla="*/ 0 h 1038993"/>
                <a:gd name="connsiteX1" fmla="*/ 1308739 w 1391858"/>
                <a:gd name="connsiteY1" fmla="*/ 0 h 1038993"/>
                <a:gd name="connsiteX2" fmla="*/ 1391858 w 1391858"/>
                <a:gd name="connsiteY2" fmla="*/ 83119 h 1038993"/>
                <a:gd name="connsiteX3" fmla="*/ 1391858 w 1391858"/>
                <a:gd name="connsiteY3" fmla="*/ 1038993 h 1038993"/>
                <a:gd name="connsiteX4" fmla="*/ 1391858 w 1391858"/>
                <a:gd name="connsiteY4" fmla="*/ 1038993 h 1038993"/>
                <a:gd name="connsiteX5" fmla="*/ 0 w 1391858"/>
                <a:gd name="connsiteY5" fmla="*/ 1038993 h 1038993"/>
                <a:gd name="connsiteX6" fmla="*/ 0 w 1391858"/>
                <a:gd name="connsiteY6" fmla="*/ 1038993 h 1038993"/>
                <a:gd name="connsiteX7" fmla="*/ 0 w 1391858"/>
                <a:gd name="connsiteY7" fmla="*/ 83119 h 1038993"/>
                <a:gd name="connsiteX8" fmla="*/ 83119 w 1391858"/>
                <a:gd name="connsiteY8" fmla="*/ 0 h 1038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1858" h="1038993">
                  <a:moveTo>
                    <a:pt x="83119" y="0"/>
                  </a:moveTo>
                  <a:lnTo>
                    <a:pt x="1308739" y="0"/>
                  </a:lnTo>
                  <a:cubicBezTo>
                    <a:pt x="1354644" y="0"/>
                    <a:pt x="1391858" y="37214"/>
                    <a:pt x="1391858" y="83119"/>
                  </a:cubicBezTo>
                  <a:lnTo>
                    <a:pt x="1391858" y="1038993"/>
                  </a:lnTo>
                  <a:lnTo>
                    <a:pt x="1391858" y="1038993"/>
                  </a:lnTo>
                  <a:lnTo>
                    <a:pt x="0" y="1038993"/>
                  </a:lnTo>
                  <a:lnTo>
                    <a:pt x="0" y="1038993"/>
                  </a:lnTo>
                  <a:lnTo>
                    <a:pt x="0" y="83119"/>
                  </a:lnTo>
                  <a:cubicBezTo>
                    <a:pt x="0" y="37214"/>
                    <a:pt x="37214" y="0"/>
                    <a:pt x="83119" y="0"/>
                  </a:cubicBezTo>
                  <a:close/>
                </a:path>
              </a:pathLst>
            </a:custGeom>
            <a:solidFill>
              <a:sysClr val="window" lastClr="FFFFFF">
                <a:alpha val="90000"/>
                <a:hueOff val="0"/>
                <a:satOff val="0"/>
                <a:lumOff val="0"/>
                <a:alphaOff val="0"/>
              </a:sysClr>
            </a:solidFill>
            <a:ln w="25400" cap="flat" cmpd="sng" algn="ctr">
              <a:solidFill>
                <a:srgbClr val="9BBB59"/>
              </a:solidFill>
              <a:prstDash val="solid"/>
            </a:ln>
            <a:effectLst/>
          </p:spPr>
          <p:txBody>
            <a:bodyPr spcFirstLastPara="0" vert="horz" wrap="square" lIns="43200" tIns="0" rIns="43200" bIns="0" numCol="1" spcCol="1270" anchor="t" anchorCtr="0">
              <a:noAutofit/>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Des données sensibles seront-elles produites ou utilisées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0" cap="none" spc="0" normalizeH="0" baseline="0" noProof="0" dirty="0" smtClean="0">
                  <a:ln>
                    <a:noFill/>
                  </a:ln>
                  <a:solidFill>
                    <a:prstClr val="black">
                      <a:hueOff val="0"/>
                      <a:satOff val="0"/>
                      <a:lumOff val="0"/>
                      <a:alphaOff val="0"/>
                    </a:prstClr>
                  </a:solidFill>
                  <a:effectLst/>
                  <a:uLnTx/>
                  <a:uFillTx/>
                  <a:latin typeface="Arial Narrow" panose="020B0606020202030204" pitchFamily="34" charset="0"/>
                  <a:ea typeface="+mn-ea"/>
                  <a:cs typeface="+mn-cs"/>
                  <a:sym typeface="Arial"/>
                </a:rPr>
                <a:t>Comment sera assurée leur anonymisation ?</a:t>
              </a:r>
            </a:p>
          </p:txBody>
        </p:sp>
      </p:grpSp>
      <p:pic>
        <p:nvPicPr>
          <p:cNvPr id="6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5284" y="3504739"/>
            <a:ext cx="1354905" cy="1360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509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500"/>
                                        <p:tgtEl>
                                          <p:spTgt spid="5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fade">
                                      <p:cBhvr>
                                        <p:cTn id="32" dur="500"/>
                                        <p:tgtEl>
                                          <p:spTgt spid="6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fade">
                                      <p:cBhvr>
                                        <p:cTn id="37" dur="500"/>
                                        <p:tgtEl>
                                          <p:spTgt spid="4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421986"/>
            <a:ext cx="7886700" cy="4186236"/>
          </a:xfrm>
        </p:spPr>
        <p:txBody>
          <a:bodyPr>
            <a:noAutofit/>
          </a:bodyPr>
          <a:lstStyle/>
          <a:p>
            <a:pPr marL="0" indent="0">
              <a:buNone/>
            </a:pPr>
            <a:r>
              <a:rPr lang="fr-FR" b="1" noProof="1"/>
              <a:t>Adopter de bonnes pratiques dans sa </a:t>
            </a:r>
            <a:r>
              <a:rPr lang="fr-FR" b="1" noProof="1" smtClean="0"/>
              <a:t>recherche</a:t>
            </a:r>
            <a:endParaRPr lang="fr-FR" b="1" noProof="1"/>
          </a:p>
          <a:p>
            <a:endParaRPr lang="en-US" noProof="1"/>
          </a:p>
        </p:txBody>
      </p:sp>
      <p:sp>
        <p:nvSpPr>
          <p:cNvPr id="6" name="Title 3">
            <a:extLst>
              <a:ext uri="{FF2B5EF4-FFF2-40B4-BE49-F238E27FC236}">
                <a16:creationId xmlns:a16="http://schemas.microsoft.com/office/drawing/2014/main" xmlns="" id="{9CCD7743-90B3-4B16-957E-2DF97147CC65}"/>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pourquoi?</a:t>
            </a:r>
            <a:endParaRPr lang="en-US" noProof="1"/>
          </a:p>
        </p:txBody>
      </p:sp>
      <p:graphicFrame>
        <p:nvGraphicFramePr>
          <p:cNvPr id="5" name="Diagram 3"/>
          <p:cNvGraphicFramePr/>
          <p:nvPr>
            <p:extLst>
              <p:ext uri="{D42A27DB-BD31-4B8C-83A1-F6EECF244321}">
                <p14:modId xmlns:p14="http://schemas.microsoft.com/office/powerpoint/2010/main" val="3099736022"/>
              </p:ext>
            </p:extLst>
          </p:nvPr>
        </p:nvGraphicFramePr>
        <p:xfrm>
          <a:off x="1138843" y="2202873"/>
          <a:ext cx="6866313" cy="38072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5339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421985"/>
            <a:ext cx="7886700" cy="5037003"/>
          </a:xfrm>
        </p:spPr>
        <p:txBody>
          <a:bodyPr>
            <a:noAutofit/>
          </a:bodyPr>
          <a:lstStyle/>
          <a:p>
            <a:pPr marL="0" indent="0">
              <a:buNone/>
            </a:pPr>
            <a:r>
              <a:rPr lang="fr-FR" b="1" noProof="1"/>
              <a:t>Pour répondre aux exigences </a:t>
            </a:r>
            <a:r>
              <a:rPr lang="fr-FR" b="1" noProof="1" smtClean="0"/>
              <a:t>de financeurs : la Commission Européenne</a:t>
            </a:r>
            <a:endParaRPr lang="fr-FR" noProof="1"/>
          </a:p>
          <a:p>
            <a:pPr marL="0" indent="0">
              <a:lnSpc>
                <a:spcPct val="100000"/>
              </a:lnSpc>
              <a:spcBef>
                <a:spcPts val="0"/>
              </a:spcBef>
              <a:spcAft>
                <a:spcPts val="0"/>
              </a:spcAft>
              <a:buNone/>
            </a:pPr>
            <a:r>
              <a:rPr lang="fr-FR" sz="1600" dirty="0"/>
              <a:t>Modèles de conventions de subvention pour le programme-cadre «Horizon 2020»: H2020 MGA EJP </a:t>
            </a:r>
            <a:r>
              <a:rPr lang="fr-FR" sz="1600" dirty="0" err="1"/>
              <a:t>Cofund</a:t>
            </a:r>
            <a:r>
              <a:rPr lang="fr-FR" sz="1600" dirty="0"/>
              <a:t> — Multi: v5.0 –</a:t>
            </a:r>
            <a:r>
              <a:rPr lang="fr-FR" sz="1600" dirty="0" smtClean="0"/>
              <a:t>18.10.2017</a:t>
            </a:r>
          </a:p>
          <a:p>
            <a:pPr marL="0" indent="0">
              <a:lnSpc>
                <a:spcPct val="100000"/>
              </a:lnSpc>
              <a:spcBef>
                <a:spcPts val="0"/>
              </a:spcBef>
              <a:spcAft>
                <a:spcPts val="0"/>
              </a:spcAft>
              <a:buNone/>
            </a:pPr>
            <a:endParaRPr lang="fr-FR" sz="1600" u="sng" noProof="1" smtClean="0"/>
          </a:p>
          <a:p>
            <a:pPr marL="0" indent="0">
              <a:lnSpc>
                <a:spcPct val="100000"/>
              </a:lnSpc>
              <a:spcBef>
                <a:spcPts val="0"/>
              </a:spcBef>
              <a:spcAft>
                <a:spcPts val="0"/>
              </a:spcAft>
              <a:buNone/>
            </a:pPr>
            <a:r>
              <a:rPr lang="fr-FR" sz="1600" u="sng" noProof="1" smtClean="0"/>
              <a:t>Article 29.3 </a:t>
            </a:r>
            <a:r>
              <a:rPr lang="fr-FR" sz="1600" u="sng" noProof="1"/>
              <a:t>Accès ouvert aux données de la </a:t>
            </a:r>
            <a:r>
              <a:rPr lang="fr-FR" sz="1600" u="sng" noProof="1" smtClean="0"/>
              <a:t>recherche : </a:t>
            </a:r>
          </a:p>
          <a:p>
            <a:pPr marL="0" indent="0">
              <a:lnSpc>
                <a:spcPct val="100000"/>
              </a:lnSpc>
              <a:spcBef>
                <a:spcPts val="0"/>
              </a:spcBef>
              <a:spcAft>
                <a:spcPts val="0"/>
              </a:spcAft>
              <a:buNone/>
            </a:pPr>
            <a:r>
              <a:rPr lang="fr-FR" sz="1600" noProof="1" smtClean="0"/>
              <a:t>Pour </a:t>
            </a:r>
            <a:r>
              <a:rPr lang="fr-FR" sz="1600" noProof="1"/>
              <a:t>les actions participant au projet pilote sur le libre accès aux données de </a:t>
            </a:r>
            <a:r>
              <a:rPr lang="fr-FR" sz="1600" noProof="1" smtClean="0"/>
              <a:t>recherche(…), </a:t>
            </a:r>
            <a:r>
              <a:rPr lang="fr-FR" sz="1600" noProof="1"/>
              <a:t>les bénéficiaires doivent:</a:t>
            </a:r>
          </a:p>
          <a:p>
            <a:pPr marL="0" indent="0">
              <a:lnSpc>
                <a:spcPct val="100000"/>
              </a:lnSpc>
              <a:spcBef>
                <a:spcPts val="0"/>
              </a:spcBef>
              <a:spcAft>
                <a:spcPts val="0"/>
              </a:spcAft>
              <a:buNone/>
            </a:pPr>
            <a:r>
              <a:rPr lang="fr-FR" sz="1600" noProof="1"/>
              <a:t>(a) déposer les éléments suivants dans une banque de données de la recherche et prendre des mesures afin de permettre aux tiers d'y accéder et de les explorer, exploiter, reproduire et diffuser, gratuitement pour tout utilisateur:</a:t>
            </a:r>
          </a:p>
          <a:p>
            <a:pPr marL="457200" lvl="1" indent="0">
              <a:lnSpc>
                <a:spcPct val="100000"/>
              </a:lnSpc>
              <a:spcBef>
                <a:spcPts val="0"/>
              </a:spcBef>
              <a:spcAft>
                <a:spcPts val="0"/>
              </a:spcAft>
              <a:buNone/>
            </a:pPr>
            <a:r>
              <a:rPr lang="fr-FR" noProof="1"/>
              <a:t>(i) les données, y compris les métadonnées, nécessaires pour valider dès que possible les résultats présentés dans des publications scientifiques;</a:t>
            </a:r>
          </a:p>
          <a:p>
            <a:pPr marL="457200" lvl="1" indent="0">
              <a:lnSpc>
                <a:spcPct val="100000"/>
              </a:lnSpc>
              <a:spcBef>
                <a:spcPts val="0"/>
              </a:spcBef>
              <a:spcAft>
                <a:spcPts val="0"/>
              </a:spcAft>
              <a:buNone/>
            </a:pPr>
            <a:r>
              <a:rPr lang="fr-FR" noProof="1"/>
              <a:t>(ii) d'autres données, y compris les métadonnées associées, spécifiées dans le «plan de gestion de données» et dans les délais qui y sont fixés (voir annexe </a:t>
            </a:r>
            <a:r>
              <a:rPr lang="fr-FR" sz="1200" noProof="1"/>
              <a:t>1);</a:t>
            </a:r>
          </a:p>
          <a:p>
            <a:pPr marL="0" indent="0">
              <a:lnSpc>
                <a:spcPct val="100000"/>
              </a:lnSpc>
              <a:spcBef>
                <a:spcPts val="0"/>
              </a:spcBef>
              <a:spcAft>
                <a:spcPts val="0"/>
              </a:spcAft>
              <a:buNone/>
            </a:pPr>
            <a:r>
              <a:rPr lang="fr-FR" sz="1600" noProof="1"/>
              <a:t>(b) fournir des informations, par la banque de données, sur les outils et les instruments à la disposition des bénéficiaires et nécessaires pour la validation des résultats (et, si possible, fournir les outils et instruments eux-mêmes).</a:t>
            </a:r>
          </a:p>
          <a:p>
            <a:pPr marL="0" indent="0">
              <a:buNone/>
            </a:pPr>
            <a:endParaRPr lang="en-US" noProof="1"/>
          </a:p>
        </p:txBody>
      </p:sp>
      <p:sp>
        <p:nvSpPr>
          <p:cNvPr id="6" name="Title 3">
            <a:extLst>
              <a:ext uri="{FF2B5EF4-FFF2-40B4-BE49-F238E27FC236}">
                <a16:creationId xmlns:a16="http://schemas.microsoft.com/office/drawing/2014/main" xmlns="" id="{9CCD7743-90B3-4B16-957E-2DF97147CC65}"/>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pourquoi?</a:t>
            </a:r>
            <a:endParaRPr lang="en-US" noProof="1"/>
          </a:p>
        </p:txBody>
      </p:sp>
    </p:spTree>
    <p:extLst>
      <p:ext uri="{BB962C8B-B14F-4D97-AF65-F5344CB8AC3E}">
        <p14:creationId xmlns:p14="http://schemas.microsoft.com/office/powerpoint/2010/main" val="684093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421985"/>
            <a:ext cx="7886700" cy="5037003"/>
          </a:xfrm>
        </p:spPr>
        <p:txBody>
          <a:bodyPr>
            <a:noAutofit/>
          </a:bodyPr>
          <a:lstStyle/>
          <a:p>
            <a:pPr marL="0" indent="0">
              <a:buNone/>
            </a:pPr>
            <a:r>
              <a:rPr lang="fr-FR" b="1" noProof="1"/>
              <a:t>Pour répondre aux exigences </a:t>
            </a:r>
            <a:r>
              <a:rPr lang="fr-FR" b="1" noProof="1" smtClean="0"/>
              <a:t>de financeurs : la Commission </a:t>
            </a:r>
            <a:r>
              <a:rPr lang="fr-FR" b="1" noProof="1" smtClean="0"/>
              <a:t>Européenne</a:t>
            </a:r>
            <a:endParaRPr lang="fr-FR" sz="1600" noProof="1" smtClean="0"/>
          </a:p>
          <a:p>
            <a:pPr marL="0" indent="0">
              <a:buNone/>
            </a:pPr>
            <a:r>
              <a:rPr lang="fr-FR" sz="1600" u="sng" noProof="1" smtClean="0"/>
              <a:t>«</a:t>
            </a:r>
            <a:r>
              <a:rPr lang="fr-FR" sz="1600" u="sng" noProof="1" smtClean="0"/>
              <a:t> Lignes </a:t>
            </a:r>
            <a:r>
              <a:rPr lang="fr-FR" sz="1600" u="sng" noProof="1"/>
              <a:t>directrices sur les </a:t>
            </a:r>
            <a:r>
              <a:rPr lang="fr-FR" sz="1600" u="sng" noProof="1" smtClean="0"/>
              <a:t>règles pour </a:t>
            </a:r>
            <a:r>
              <a:rPr lang="fr-FR" sz="1600" u="sng" noProof="1"/>
              <a:t>le libre accès aux </a:t>
            </a:r>
            <a:r>
              <a:rPr lang="fr-FR" sz="1600" u="sng" noProof="1" smtClean="0"/>
              <a:t>publications scientifiques </a:t>
            </a:r>
            <a:r>
              <a:rPr lang="fr-FR" sz="1600" u="sng" noProof="1"/>
              <a:t>et pour le libre </a:t>
            </a:r>
            <a:r>
              <a:rPr lang="fr-FR" sz="1600" u="sng" noProof="1" smtClean="0"/>
              <a:t>accès </a:t>
            </a:r>
            <a:r>
              <a:rPr lang="fr-FR" sz="1600" u="sng" noProof="1"/>
              <a:t>aux données de la </a:t>
            </a:r>
            <a:r>
              <a:rPr lang="fr-FR" sz="1600" u="sng" noProof="1" smtClean="0"/>
              <a:t>recherche dans </a:t>
            </a:r>
            <a:r>
              <a:rPr lang="fr-FR" sz="1600" u="sng" noProof="1"/>
              <a:t>Horizon </a:t>
            </a:r>
            <a:r>
              <a:rPr lang="fr-FR" sz="1600" u="sng" noProof="1" smtClean="0"/>
              <a:t>2020 » </a:t>
            </a:r>
            <a:r>
              <a:rPr lang="fr-FR" sz="1600" noProof="1" smtClean="0"/>
              <a:t>(Version 3.2 - 21 </a:t>
            </a:r>
            <a:r>
              <a:rPr lang="fr-FR" sz="1600" noProof="1"/>
              <a:t>mars </a:t>
            </a:r>
            <a:r>
              <a:rPr lang="fr-FR" sz="1600" noProof="1" smtClean="0"/>
              <a:t>2017</a:t>
            </a:r>
            <a:r>
              <a:rPr lang="fr-FR" sz="1600" noProof="1" smtClean="0"/>
              <a:t>)</a:t>
            </a:r>
          </a:p>
          <a:p>
            <a:pPr marL="0" indent="0">
              <a:buNone/>
            </a:pPr>
            <a:endParaRPr lang="fr-FR" sz="1600" noProof="1"/>
          </a:p>
          <a:p>
            <a:pPr marL="0" indent="0">
              <a:buNone/>
            </a:pPr>
            <a:r>
              <a:rPr lang="fr-FR" sz="1600" u="sng" noProof="1" smtClean="0"/>
              <a:t>« Lignes </a:t>
            </a:r>
            <a:r>
              <a:rPr lang="fr-FR" sz="1600" u="sng" noProof="1"/>
              <a:t>directrices pour la gestion des </a:t>
            </a:r>
            <a:r>
              <a:rPr lang="fr-FR" sz="1600" u="sng" noProof="1"/>
              <a:t>données </a:t>
            </a:r>
            <a:r>
              <a:rPr lang="fr-FR" sz="1600" u="sng" noProof="1" smtClean="0"/>
              <a:t>FAIR dans </a:t>
            </a:r>
            <a:r>
              <a:rPr lang="fr-FR" sz="1600" u="sng" noProof="1"/>
              <a:t>Horizon </a:t>
            </a:r>
            <a:r>
              <a:rPr lang="fr-FR" sz="1600" u="sng" noProof="1" smtClean="0"/>
              <a:t>2020 » </a:t>
            </a:r>
            <a:r>
              <a:rPr lang="fr-FR" sz="1600" noProof="1" smtClean="0"/>
              <a:t>(Version 3.0 - 26 juillet 2016)</a:t>
            </a:r>
            <a:endParaRPr lang="fr-FR" sz="1600" noProof="1"/>
          </a:p>
          <a:p>
            <a:pPr marL="0" indent="0">
              <a:buNone/>
            </a:pPr>
            <a:endParaRPr lang="fr-FR" sz="1600" noProof="1"/>
          </a:p>
        </p:txBody>
      </p:sp>
      <p:sp>
        <p:nvSpPr>
          <p:cNvPr id="6" name="Title 3">
            <a:extLst>
              <a:ext uri="{FF2B5EF4-FFF2-40B4-BE49-F238E27FC236}">
                <a16:creationId xmlns:a16="http://schemas.microsoft.com/office/drawing/2014/main" xmlns="" id="{9CCD7743-90B3-4B16-957E-2DF97147CC65}"/>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pourquoi?</a:t>
            </a:r>
            <a:endParaRPr lang="en-US" noProof="1"/>
          </a:p>
        </p:txBody>
      </p:sp>
      <p:grpSp>
        <p:nvGrpSpPr>
          <p:cNvPr id="10" name="Groupe 9"/>
          <p:cNvGrpSpPr/>
          <p:nvPr/>
        </p:nvGrpSpPr>
        <p:grpSpPr>
          <a:xfrm>
            <a:off x="2152996" y="3749040"/>
            <a:ext cx="5012574" cy="2859577"/>
            <a:chOff x="2152996" y="3749040"/>
            <a:chExt cx="5012574" cy="2859577"/>
          </a:xfrm>
        </p:grpSpPr>
        <p:sp>
          <p:nvSpPr>
            <p:cNvPr id="11" name="Rectangle 10"/>
            <p:cNvSpPr/>
            <p:nvPr/>
          </p:nvSpPr>
          <p:spPr>
            <a:xfrm>
              <a:off x="2152996" y="3749040"/>
              <a:ext cx="5012574" cy="2859577"/>
            </a:xfrm>
            <a:prstGeom prst="rect">
              <a:avLst/>
            </a:prstGeom>
            <a:noFill/>
          </p:spPr>
        </p:sp>
        <p:sp>
          <p:nvSpPr>
            <p:cNvPr id="12" name="Flèche en arc 11"/>
            <p:cNvSpPr/>
            <p:nvPr/>
          </p:nvSpPr>
          <p:spPr>
            <a:xfrm>
              <a:off x="4269936" y="3749040"/>
              <a:ext cx="1078236" cy="1078346"/>
            </a:xfrm>
            <a:prstGeom prst="circularArrow">
              <a:avLst>
                <a:gd name="adj1" fmla="val 10980"/>
                <a:gd name="adj2" fmla="val 1142322"/>
                <a:gd name="adj3" fmla="val 4500000"/>
                <a:gd name="adj4" fmla="val 10800000"/>
                <a:gd name="adj5" fmla="val 12500"/>
              </a:avLst>
            </a:prstGeom>
            <a:gradFill rotWithShape="0">
              <a:gsLst>
                <a:gs pos="0">
                  <a:srgbClr val="16A085">
                    <a:hueOff val="0"/>
                    <a:satOff val="0"/>
                    <a:lumOff val="0"/>
                    <a:alphaOff val="0"/>
                    <a:satMod val="103000"/>
                    <a:lumMod val="102000"/>
                    <a:tint val="94000"/>
                  </a:srgbClr>
                </a:gs>
                <a:gs pos="50000">
                  <a:srgbClr val="16A085">
                    <a:hueOff val="0"/>
                    <a:satOff val="0"/>
                    <a:lumOff val="0"/>
                    <a:alphaOff val="0"/>
                    <a:satMod val="110000"/>
                    <a:lumMod val="100000"/>
                    <a:shade val="100000"/>
                  </a:srgbClr>
                </a:gs>
                <a:gs pos="100000">
                  <a:srgbClr val="16A085">
                    <a:hueOff val="0"/>
                    <a:satOff val="0"/>
                    <a:lumOff val="0"/>
                    <a:alphaOff val="0"/>
                    <a:lumMod val="99000"/>
                    <a:satMod val="120000"/>
                    <a:shade val="78000"/>
                  </a:srgbClr>
                </a:gs>
              </a:gsLst>
              <a:lin ang="5400000" scaled="0"/>
            </a:gradFill>
            <a:ln>
              <a:noFill/>
            </a:ln>
            <a:effectLst/>
          </p:spPr>
          <p:style>
            <a:lnRef idx="0">
              <a:scrgbClr r="0" g="0" b="0"/>
            </a:lnRef>
            <a:fillRef idx="3">
              <a:scrgbClr r="0" g="0" b="0"/>
            </a:fillRef>
            <a:effectRef idx="2">
              <a:scrgbClr r="0" g="0" b="0"/>
            </a:effectRef>
            <a:fontRef idx="minor">
              <a:schemeClr val="lt1"/>
            </a:fontRef>
          </p:style>
        </p:sp>
        <p:sp>
          <p:nvSpPr>
            <p:cNvPr id="13" name="Forme libre 12"/>
            <p:cNvSpPr/>
            <p:nvPr/>
          </p:nvSpPr>
          <p:spPr>
            <a:xfrm>
              <a:off x="4507994" y="4139372"/>
              <a:ext cx="601717" cy="300827"/>
            </a:xfrm>
            <a:custGeom>
              <a:avLst/>
              <a:gdLst>
                <a:gd name="connsiteX0" fmla="*/ 0 w 601717"/>
                <a:gd name="connsiteY0" fmla="*/ 0 h 300827"/>
                <a:gd name="connsiteX1" fmla="*/ 601717 w 601717"/>
                <a:gd name="connsiteY1" fmla="*/ 0 h 300827"/>
                <a:gd name="connsiteX2" fmla="*/ 601717 w 601717"/>
                <a:gd name="connsiteY2" fmla="*/ 300827 h 300827"/>
                <a:gd name="connsiteX3" fmla="*/ 0 w 601717"/>
                <a:gd name="connsiteY3" fmla="*/ 300827 h 300827"/>
                <a:gd name="connsiteX4" fmla="*/ 0 w 601717"/>
                <a:gd name="connsiteY4" fmla="*/ 0 h 300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717" h="300827">
                  <a:moveTo>
                    <a:pt x="0" y="0"/>
                  </a:moveTo>
                  <a:lnTo>
                    <a:pt x="601717" y="0"/>
                  </a:lnTo>
                  <a:lnTo>
                    <a:pt x="601717" y="300827"/>
                  </a:lnTo>
                  <a:lnTo>
                    <a:pt x="0" y="300827"/>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solidFill>
                    <a:sysClr val="windowText" lastClr="000000">
                      <a:hueOff val="0"/>
                      <a:satOff val="0"/>
                      <a:lumOff val="0"/>
                      <a:alphaOff val="0"/>
                    </a:sysClr>
                  </a:solidFill>
                  <a:latin typeface="Calibri" panose="020F0502020204030204"/>
                  <a:ea typeface="+mn-ea"/>
                  <a:cs typeface="+mn-cs"/>
                </a:rPr>
                <a:t>Findable</a:t>
              </a:r>
              <a:endParaRPr lang="en-US" sz="800" kern="1200" dirty="0">
                <a:solidFill>
                  <a:sysClr val="windowText" lastClr="000000">
                    <a:hueOff val="0"/>
                    <a:satOff val="0"/>
                    <a:lumOff val="0"/>
                    <a:alphaOff val="0"/>
                  </a:sysClr>
                </a:solidFill>
                <a:latin typeface="Calibri" panose="020F0502020204030204"/>
                <a:ea typeface="+mn-ea"/>
                <a:cs typeface="+mn-cs"/>
              </a:endParaRPr>
            </a:p>
          </p:txBody>
        </p:sp>
        <p:sp>
          <p:nvSpPr>
            <p:cNvPr id="14" name="Forme 13"/>
            <p:cNvSpPr/>
            <p:nvPr/>
          </p:nvSpPr>
          <p:spPr>
            <a:xfrm>
              <a:off x="3970392" y="4368710"/>
              <a:ext cx="1078236" cy="1078346"/>
            </a:xfrm>
            <a:prstGeom prst="leftCircularArrow">
              <a:avLst>
                <a:gd name="adj1" fmla="val 10980"/>
                <a:gd name="adj2" fmla="val 1142322"/>
                <a:gd name="adj3" fmla="val 6300000"/>
                <a:gd name="adj4" fmla="val 18900000"/>
                <a:gd name="adj5" fmla="val 12500"/>
              </a:avLst>
            </a:prstGeom>
            <a:gradFill rotWithShape="0">
              <a:gsLst>
                <a:gs pos="0">
                  <a:srgbClr val="9BBB59">
                    <a:hueOff val="0"/>
                    <a:satOff val="0"/>
                    <a:lumOff val="0"/>
                    <a:alphaOff val="0"/>
                    <a:satMod val="103000"/>
                    <a:lumMod val="102000"/>
                    <a:tint val="94000"/>
                  </a:srgbClr>
                </a:gs>
                <a:gs pos="50000">
                  <a:srgbClr val="9BBB59">
                    <a:hueOff val="0"/>
                    <a:satOff val="0"/>
                    <a:lumOff val="0"/>
                    <a:alphaOff val="0"/>
                    <a:satMod val="110000"/>
                    <a:lumMod val="100000"/>
                    <a:shade val="100000"/>
                  </a:srgbClr>
                </a:gs>
                <a:gs pos="100000">
                  <a:srgbClr val="9BBB59">
                    <a:hueOff val="0"/>
                    <a:satOff val="0"/>
                    <a:lumOff val="0"/>
                    <a:alphaOff val="0"/>
                    <a:lumMod val="99000"/>
                    <a:satMod val="120000"/>
                    <a:shade val="78000"/>
                  </a:srgbClr>
                </a:gs>
              </a:gsLst>
              <a:lin ang="5400000" scaled="0"/>
            </a:gradFill>
            <a:ln>
              <a:noFill/>
            </a:ln>
            <a:effectLst/>
          </p:spPr>
          <p:style>
            <a:lnRef idx="0">
              <a:scrgbClr r="0" g="0" b="0"/>
            </a:lnRef>
            <a:fillRef idx="3">
              <a:scrgbClr r="0" g="0" b="0"/>
            </a:fillRef>
            <a:effectRef idx="2">
              <a:scrgbClr r="0" g="0" b="0"/>
            </a:effectRef>
            <a:fontRef idx="minor">
              <a:schemeClr val="lt1"/>
            </a:fontRef>
          </p:style>
        </p:sp>
        <p:sp>
          <p:nvSpPr>
            <p:cNvPr id="15" name="Forme libre 14"/>
            <p:cNvSpPr/>
            <p:nvPr/>
          </p:nvSpPr>
          <p:spPr>
            <a:xfrm>
              <a:off x="4207236" y="4760186"/>
              <a:ext cx="601717" cy="300827"/>
            </a:xfrm>
            <a:custGeom>
              <a:avLst/>
              <a:gdLst>
                <a:gd name="connsiteX0" fmla="*/ 0 w 601717"/>
                <a:gd name="connsiteY0" fmla="*/ 0 h 300827"/>
                <a:gd name="connsiteX1" fmla="*/ 601717 w 601717"/>
                <a:gd name="connsiteY1" fmla="*/ 0 h 300827"/>
                <a:gd name="connsiteX2" fmla="*/ 601717 w 601717"/>
                <a:gd name="connsiteY2" fmla="*/ 300827 h 300827"/>
                <a:gd name="connsiteX3" fmla="*/ 0 w 601717"/>
                <a:gd name="connsiteY3" fmla="*/ 300827 h 300827"/>
                <a:gd name="connsiteX4" fmla="*/ 0 w 601717"/>
                <a:gd name="connsiteY4" fmla="*/ 0 h 300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717" h="300827">
                  <a:moveTo>
                    <a:pt x="0" y="0"/>
                  </a:moveTo>
                  <a:lnTo>
                    <a:pt x="601717" y="0"/>
                  </a:lnTo>
                  <a:lnTo>
                    <a:pt x="601717" y="300827"/>
                  </a:lnTo>
                  <a:lnTo>
                    <a:pt x="0" y="300827"/>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solidFill>
                    <a:sysClr val="windowText" lastClr="000000">
                      <a:hueOff val="0"/>
                      <a:satOff val="0"/>
                      <a:lumOff val="0"/>
                      <a:alphaOff val="0"/>
                    </a:sysClr>
                  </a:solidFill>
                  <a:latin typeface="Calibri" panose="020F0502020204030204"/>
                  <a:ea typeface="+mn-ea"/>
                  <a:cs typeface="+mn-cs"/>
                </a:rPr>
                <a:t>Accessible</a:t>
              </a:r>
              <a:endParaRPr lang="en-US" sz="800" kern="1200" dirty="0">
                <a:solidFill>
                  <a:sysClr val="windowText" lastClr="000000">
                    <a:hueOff val="0"/>
                    <a:satOff val="0"/>
                    <a:lumOff val="0"/>
                    <a:alphaOff val="0"/>
                  </a:sysClr>
                </a:solidFill>
                <a:latin typeface="Calibri" panose="020F0502020204030204"/>
                <a:ea typeface="+mn-ea"/>
                <a:cs typeface="+mn-cs"/>
              </a:endParaRPr>
            </a:p>
          </p:txBody>
        </p:sp>
        <p:sp>
          <p:nvSpPr>
            <p:cNvPr id="16" name="Flèche en arc 15"/>
            <p:cNvSpPr/>
            <p:nvPr/>
          </p:nvSpPr>
          <p:spPr>
            <a:xfrm>
              <a:off x="4269936" y="4990668"/>
              <a:ext cx="1078236" cy="1078346"/>
            </a:xfrm>
            <a:prstGeom prst="circularArrow">
              <a:avLst>
                <a:gd name="adj1" fmla="val 10980"/>
                <a:gd name="adj2" fmla="val 1142322"/>
                <a:gd name="adj3" fmla="val 4500000"/>
                <a:gd name="adj4" fmla="val 13500000"/>
                <a:gd name="adj5" fmla="val 12500"/>
              </a:avLst>
            </a:prstGeom>
            <a:gradFill rotWithShape="0">
              <a:gsLst>
                <a:gs pos="0">
                  <a:srgbClr val="F39C12">
                    <a:hueOff val="0"/>
                    <a:satOff val="0"/>
                    <a:lumOff val="0"/>
                    <a:alphaOff val="0"/>
                    <a:satMod val="103000"/>
                    <a:lumMod val="102000"/>
                    <a:tint val="94000"/>
                  </a:srgbClr>
                </a:gs>
                <a:gs pos="50000">
                  <a:srgbClr val="F39C12">
                    <a:hueOff val="0"/>
                    <a:satOff val="0"/>
                    <a:lumOff val="0"/>
                    <a:alphaOff val="0"/>
                    <a:satMod val="110000"/>
                    <a:lumMod val="100000"/>
                    <a:shade val="100000"/>
                  </a:srgbClr>
                </a:gs>
                <a:gs pos="100000">
                  <a:srgbClr val="F39C12">
                    <a:hueOff val="0"/>
                    <a:satOff val="0"/>
                    <a:lumOff val="0"/>
                    <a:alphaOff val="0"/>
                    <a:lumMod val="99000"/>
                    <a:satMod val="120000"/>
                    <a:shade val="78000"/>
                  </a:srgbClr>
                </a:gs>
              </a:gsLst>
              <a:lin ang="5400000" scaled="0"/>
            </a:gradFill>
            <a:ln>
              <a:noFill/>
            </a:ln>
            <a:effectLst/>
          </p:spPr>
          <p:style>
            <a:lnRef idx="0">
              <a:scrgbClr r="0" g="0" b="0"/>
            </a:lnRef>
            <a:fillRef idx="3">
              <a:scrgbClr r="0" g="0" b="0"/>
            </a:fillRef>
            <a:effectRef idx="2">
              <a:scrgbClr r="0" g="0" b="0"/>
            </a:effectRef>
            <a:fontRef idx="minor">
              <a:schemeClr val="lt1"/>
            </a:fontRef>
          </p:style>
        </p:sp>
        <p:sp>
          <p:nvSpPr>
            <p:cNvPr id="17" name="Forme libre 16"/>
            <p:cNvSpPr/>
            <p:nvPr/>
          </p:nvSpPr>
          <p:spPr>
            <a:xfrm>
              <a:off x="4507994" y="5381000"/>
              <a:ext cx="601717" cy="300827"/>
            </a:xfrm>
            <a:custGeom>
              <a:avLst/>
              <a:gdLst>
                <a:gd name="connsiteX0" fmla="*/ 0 w 601717"/>
                <a:gd name="connsiteY0" fmla="*/ 0 h 300827"/>
                <a:gd name="connsiteX1" fmla="*/ 601717 w 601717"/>
                <a:gd name="connsiteY1" fmla="*/ 0 h 300827"/>
                <a:gd name="connsiteX2" fmla="*/ 601717 w 601717"/>
                <a:gd name="connsiteY2" fmla="*/ 300827 h 300827"/>
                <a:gd name="connsiteX3" fmla="*/ 0 w 601717"/>
                <a:gd name="connsiteY3" fmla="*/ 300827 h 300827"/>
                <a:gd name="connsiteX4" fmla="*/ 0 w 601717"/>
                <a:gd name="connsiteY4" fmla="*/ 0 h 300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717" h="300827">
                  <a:moveTo>
                    <a:pt x="0" y="0"/>
                  </a:moveTo>
                  <a:lnTo>
                    <a:pt x="601717" y="0"/>
                  </a:lnTo>
                  <a:lnTo>
                    <a:pt x="601717" y="300827"/>
                  </a:lnTo>
                  <a:lnTo>
                    <a:pt x="0" y="300827"/>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solidFill>
                    <a:sysClr val="windowText" lastClr="000000">
                      <a:hueOff val="0"/>
                      <a:satOff val="0"/>
                      <a:lumOff val="0"/>
                      <a:alphaOff val="0"/>
                    </a:sysClr>
                  </a:solidFill>
                  <a:latin typeface="Calibri" panose="020F0502020204030204"/>
                  <a:ea typeface="+mn-ea"/>
                  <a:cs typeface="+mn-cs"/>
                </a:rPr>
                <a:t>Reusable</a:t>
              </a:r>
              <a:endParaRPr lang="en-US" sz="800" kern="1200" dirty="0">
                <a:solidFill>
                  <a:sysClr val="windowText" lastClr="000000">
                    <a:hueOff val="0"/>
                    <a:satOff val="0"/>
                    <a:lumOff val="0"/>
                    <a:alphaOff val="0"/>
                  </a:sysClr>
                </a:solidFill>
                <a:latin typeface="Calibri" panose="020F0502020204030204"/>
                <a:ea typeface="+mn-ea"/>
                <a:cs typeface="+mn-cs"/>
              </a:endParaRPr>
            </a:p>
          </p:txBody>
        </p:sp>
        <p:sp>
          <p:nvSpPr>
            <p:cNvPr id="18" name="Forme 17"/>
            <p:cNvSpPr/>
            <p:nvPr/>
          </p:nvSpPr>
          <p:spPr>
            <a:xfrm>
              <a:off x="4047250" y="5681828"/>
              <a:ext cx="926341" cy="926788"/>
            </a:xfrm>
            <a:prstGeom prst="leftCircularArrow">
              <a:avLst>
                <a:gd name="adj1" fmla="val 10980"/>
                <a:gd name="adj2" fmla="val 1142322"/>
                <a:gd name="adj3" fmla="val 6300000"/>
                <a:gd name="adj4" fmla="val 18900000"/>
                <a:gd name="adj5" fmla="val 12500"/>
              </a:avLst>
            </a:prstGeom>
            <a:gradFill rotWithShape="0">
              <a:gsLst>
                <a:gs pos="0">
                  <a:srgbClr val="C0392B">
                    <a:hueOff val="0"/>
                    <a:satOff val="0"/>
                    <a:lumOff val="0"/>
                    <a:alphaOff val="0"/>
                    <a:satMod val="103000"/>
                    <a:lumMod val="102000"/>
                    <a:tint val="94000"/>
                  </a:srgbClr>
                </a:gs>
                <a:gs pos="50000">
                  <a:srgbClr val="C0392B">
                    <a:hueOff val="0"/>
                    <a:satOff val="0"/>
                    <a:lumOff val="0"/>
                    <a:alphaOff val="0"/>
                    <a:satMod val="110000"/>
                    <a:lumMod val="100000"/>
                    <a:shade val="100000"/>
                  </a:srgbClr>
                </a:gs>
                <a:gs pos="100000">
                  <a:srgbClr val="C0392B">
                    <a:hueOff val="0"/>
                    <a:satOff val="0"/>
                    <a:lumOff val="0"/>
                    <a:alphaOff val="0"/>
                    <a:lumMod val="99000"/>
                    <a:satMod val="120000"/>
                    <a:shade val="78000"/>
                  </a:srgbClr>
                </a:gs>
              </a:gsLst>
              <a:lin ang="5400000" scaled="0"/>
            </a:gradFill>
            <a:ln>
              <a:noFill/>
            </a:ln>
            <a:effectLst/>
          </p:spPr>
          <p:style>
            <a:lnRef idx="0">
              <a:scrgbClr r="0" g="0" b="0"/>
            </a:lnRef>
            <a:fillRef idx="3">
              <a:scrgbClr r="0" g="0" b="0"/>
            </a:fillRef>
            <a:effectRef idx="2">
              <a:scrgbClr r="0" g="0" b="0"/>
            </a:effectRef>
            <a:fontRef idx="minor">
              <a:schemeClr val="lt1"/>
            </a:fontRef>
          </p:style>
        </p:sp>
        <p:sp>
          <p:nvSpPr>
            <p:cNvPr id="19" name="Forme libre 18"/>
            <p:cNvSpPr/>
            <p:nvPr/>
          </p:nvSpPr>
          <p:spPr>
            <a:xfrm>
              <a:off x="4207236" y="6001814"/>
              <a:ext cx="601717" cy="300827"/>
            </a:xfrm>
            <a:custGeom>
              <a:avLst/>
              <a:gdLst>
                <a:gd name="connsiteX0" fmla="*/ 0 w 601717"/>
                <a:gd name="connsiteY0" fmla="*/ 0 h 300827"/>
                <a:gd name="connsiteX1" fmla="*/ 601717 w 601717"/>
                <a:gd name="connsiteY1" fmla="*/ 0 h 300827"/>
                <a:gd name="connsiteX2" fmla="*/ 601717 w 601717"/>
                <a:gd name="connsiteY2" fmla="*/ 300827 h 300827"/>
                <a:gd name="connsiteX3" fmla="*/ 0 w 601717"/>
                <a:gd name="connsiteY3" fmla="*/ 300827 h 300827"/>
                <a:gd name="connsiteX4" fmla="*/ 0 w 601717"/>
                <a:gd name="connsiteY4" fmla="*/ 0 h 300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717" h="300827">
                  <a:moveTo>
                    <a:pt x="0" y="0"/>
                  </a:moveTo>
                  <a:lnTo>
                    <a:pt x="601717" y="0"/>
                  </a:lnTo>
                  <a:lnTo>
                    <a:pt x="601717" y="300827"/>
                  </a:lnTo>
                  <a:lnTo>
                    <a:pt x="0" y="300827"/>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solidFill>
                    <a:sysClr val="windowText" lastClr="000000">
                      <a:hueOff val="0"/>
                      <a:satOff val="0"/>
                      <a:lumOff val="0"/>
                      <a:alphaOff val="0"/>
                    </a:sysClr>
                  </a:solidFill>
                  <a:latin typeface="Calibri" panose="020F0502020204030204"/>
                  <a:ea typeface="+mn-ea"/>
                  <a:cs typeface="+mn-cs"/>
                </a:rPr>
                <a:t>Interoperable</a:t>
              </a:r>
              <a:endParaRPr lang="en-US" sz="800" kern="1200" dirty="0">
                <a:solidFill>
                  <a:sysClr val="windowText" lastClr="000000">
                    <a:hueOff val="0"/>
                    <a:satOff val="0"/>
                    <a:lumOff val="0"/>
                    <a:alphaOff val="0"/>
                  </a:sysClr>
                </a:solidFill>
                <a:latin typeface="Calibri" panose="020F0502020204030204"/>
                <a:ea typeface="+mn-ea"/>
                <a:cs typeface="+mn-cs"/>
              </a:endParaRPr>
            </a:p>
          </p:txBody>
        </p:sp>
      </p:grpSp>
    </p:spTree>
    <p:extLst>
      <p:ext uri="{BB962C8B-B14F-4D97-AF65-F5344CB8AC3E}">
        <p14:creationId xmlns:p14="http://schemas.microsoft.com/office/powerpoint/2010/main" val="169541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421986"/>
            <a:ext cx="5514455" cy="4186236"/>
          </a:xfrm>
        </p:spPr>
        <p:txBody>
          <a:bodyPr>
            <a:noAutofit/>
          </a:bodyPr>
          <a:lstStyle/>
          <a:p>
            <a:pPr marL="0" indent="0">
              <a:buNone/>
            </a:pPr>
            <a:r>
              <a:rPr lang="fr-FR" b="1" noProof="1"/>
              <a:t>Pour répondre aux exigences de </a:t>
            </a:r>
            <a:r>
              <a:rPr lang="fr-FR" b="1" noProof="1" smtClean="0"/>
              <a:t>financeurs</a:t>
            </a:r>
            <a:endParaRPr lang="fr-FR" noProof="1"/>
          </a:p>
          <a:p>
            <a:r>
              <a:rPr lang="fr-FR" sz="1800" noProof="1" smtClean="0"/>
              <a:t>Plan </a:t>
            </a:r>
            <a:r>
              <a:rPr lang="fr-FR" sz="1800" noProof="1"/>
              <a:t>d’action ANR 2019 : « Afin de favoriser la diffusion ouverte des données de recherche, l’ANR attire l’attention des déposants sur l’importance de considérer la question des données de recherche au moment du montage et tout au long du projet. Elle imposera un plan de gestion des données (DMP) pour les projets financés à partir de 2019. </a:t>
            </a:r>
            <a:r>
              <a:rPr lang="fr-FR" sz="1800" noProof="1" smtClean="0"/>
              <a:t>»</a:t>
            </a:r>
          </a:p>
          <a:p>
            <a:r>
              <a:rPr lang="fr-FR" sz="1800" dirty="0"/>
              <a:t>Dans le respect des obligations relatives à la loi « Pour une république numérique » et en lien avec le plan national en faveur des archives ouvertes, le déposant s’engage </a:t>
            </a:r>
            <a:r>
              <a:rPr lang="fr-FR" sz="1800" dirty="0" smtClean="0"/>
              <a:t>(…) </a:t>
            </a:r>
            <a:r>
              <a:rPr lang="fr-FR" sz="1800" dirty="0"/>
              <a:t>en cas de financement </a:t>
            </a:r>
            <a:r>
              <a:rPr lang="fr-FR" sz="1800" dirty="0" smtClean="0"/>
              <a:t>à </a:t>
            </a:r>
            <a:r>
              <a:rPr lang="fr-FR" sz="1800" dirty="0"/>
              <a:t>déposer les publications scientifiques (texte intégral) issues du projet de recherche dans une archive ouverte, soit directement dans HAL soit par l'intermédiaire d'une archive institutionnelle locale ; </a:t>
            </a:r>
            <a:r>
              <a:rPr lang="fr-FR" sz="1800" dirty="0" smtClean="0"/>
              <a:t>à </a:t>
            </a:r>
            <a:r>
              <a:rPr lang="fr-FR" sz="1800" dirty="0"/>
              <a:t>fournir au démarrage du projet un plan de gestion des données (DMP) selon des modalités communiquées lors du conventionnement. </a:t>
            </a:r>
            <a:endParaRPr lang="fr-FR" sz="1800" noProof="1"/>
          </a:p>
          <a:p>
            <a:endParaRPr lang="en-US" noProof="1"/>
          </a:p>
        </p:txBody>
      </p:sp>
      <p:sp>
        <p:nvSpPr>
          <p:cNvPr id="6" name="Title 3">
            <a:extLst>
              <a:ext uri="{FF2B5EF4-FFF2-40B4-BE49-F238E27FC236}">
                <a16:creationId xmlns:a16="http://schemas.microsoft.com/office/drawing/2014/main" xmlns="" id="{9CCD7743-90B3-4B16-957E-2DF97147CC65}"/>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 : pourquoi?</a:t>
            </a:r>
            <a:endParaRPr lang="en-US" noProof="1"/>
          </a:p>
        </p:txBody>
      </p:sp>
      <p:pic>
        <p:nvPicPr>
          <p:cNvPr id="4" name="Image 3"/>
          <p:cNvPicPr>
            <a:picLocks noChangeAspect="1"/>
          </p:cNvPicPr>
          <p:nvPr/>
        </p:nvPicPr>
        <p:blipFill>
          <a:blip r:embed="rId3"/>
          <a:stretch>
            <a:fillRect/>
          </a:stretch>
        </p:blipFill>
        <p:spPr>
          <a:xfrm>
            <a:off x="6633556" y="4160194"/>
            <a:ext cx="1881794" cy="2431157"/>
          </a:xfrm>
          <a:prstGeom prst="rect">
            <a:avLst/>
          </a:prstGeom>
          <a:ln>
            <a:solidFill>
              <a:schemeClr val="accent1"/>
            </a:solid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8816" y="989217"/>
            <a:ext cx="1896534" cy="2693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3097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E5651A1-C355-DD4D-A532-A0F892AD0EF3}"/>
              </a:ext>
            </a:extLst>
          </p:cNvPr>
          <p:cNvSpPr>
            <a:spLocks noGrp="1"/>
          </p:cNvSpPr>
          <p:nvPr>
            <p:ph idx="1"/>
          </p:nvPr>
        </p:nvSpPr>
        <p:spPr>
          <a:xfrm>
            <a:off x="628650" y="1597681"/>
            <a:ext cx="7886700" cy="5560898"/>
          </a:xfrm>
        </p:spPr>
        <p:txBody>
          <a:bodyPr>
            <a:noAutofit/>
          </a:bodyPr>
          <a:lstStyle/>
          <a:p>
            <a:pPr marL="114300" indent="0">
              <a:buNone/>
            </a:pPr>
            <a:r>
              <a:rPr lang="fr-FR" sz="1800" b="1" dirty="0"/>
              <a:t>Connaissances et compétences nécessaires à l’élaboration d’un PGD :</a:t>
            </a:r>
          </a:p>
          <a:p>
            <a:r>
              <a:rPr lang="fr-FR" sz="1800" dirty="0"/>
              <a:t>Connaître la réglementation concernant la production et la diffusion des données</a:t>
            </a:r>
          </a:p>
          <a:p>
            <a:r>
              <a:rPr lang="fr-FR" sz="1800" dirty="0"/>
              <a:t>Connaître les principaux formats de métadonnées selon sa discipline pour la description des données</a:t>
            </a:r>
          </a:p>
          <a:p>
            <a:r>
              <a:rPr lang="fr-FR" sz="1800" dirty="0"/>
              <a:t>Connaître les entrepôts pour la diffusion en libre accès des données</a:t>
            </a:r>
          </a:p>
          <a:p>
            <a:r>
              <a:rPr lang="fr-FR" sz="1800" dirty="0"/>
              <a:t>Savoir déterminer les besoins en matière de gestion et de stockage des données</a:t>
            </a:r>
          </a:p>
          <a:p>
            <a:r>
              <a:rPr lang="fr-FR" sz="1800" dirty="0"/>
              <a:t>Savoir prévoir les coûts et besoins pour la conservation et la diffusion des données</a:t>
            </a:r>
          </a:p>
          <a:p>
            <a:endParaRPr lang="en-US" noProof="1"/>
          </a:p>
        </p:txBody>
      </p:sp>
      <p:sp>
        <p:nvSpPr>
          <p:cNvPr id="8" name="Title 3">
            <a:extLst>
              <a:ext uri="{FF2B5EF4-FFF2-40B4-BE49-F238E27FC236}">
                <a16:creationId xmlns:a16="http://schemas.microsoft.com/office/drawing/2014/main" xmlns="" id="{5315F5AF-55B4-42A9-B210-A614462BD5A3}"/>
              </a:ext>
            </a:extLst>
          </p:cNvPr>
          <p:cNvSpPr txBox="1">
            <a:spLocks/>
          </p:cNvSpPr>
          <p:nvPr/>
        </p:nvSpPr>
        <p:spPr>
          <a:xfrm>
            <a:off x="628650" y="186555"/>
            <a:ext cx="7886700" cy="1214179"/>
          </a:xfrm>
          <a:prstGeom prst="rect">
            <a:avLst/>
          </a:prstGeom>
        </p:spPr>
        <p:txBody>
          <a:bodyPr vert="horz" wrap="square" lIns="0" tIns="45720" rIns="0" bIns="45720" rtlCol="0" anchor="b">
            <a:spAutoFit/>
          </a:bodyPr>
          <a:lstStyle>
            <a:lvl1pPr algn="l" defTabSz="914400" rtl="0" eaLnBrk="1" latinLnBrk="0" hangingPunct="1">
              <a:lnSpc>
                <a:spcPct val="90000"/>
              </a:lnSpc>
              <a:spcBef>
                <a:spcPct val="0"/>
              </a:spcBef>
              <a:buNone/>
              <a:defRPr sz="4050" kern="1200">
                <a:solidFill>
                  <a:schemeClr val="tx1"/>
                </a:solidFill>
                <a:latin typeface="+mj-lt"/>
                <a:ea typeface="+mj-ea"/>
                <a:cs typeface="+mj-cs"/>
              </a:defRPr>
            </a:lvl1pPr>
          </a:lstStyle>
          <a:p>
            <a:r>
              <a:rPr lang="fr-FR" noProof="1"/>
              <a:t>Les plans de gestion de données (PGD</a:t>
            </a:r>
            <a:r>
              <a:rPr lang="fr-FR" noProof="1" smtClean="0"/>
              <a:t>) : comment?</a:t>
            </a:r>
            <a:endParaRPr lang="en-US" noProof="1"/>
          </a:p>
        </p:txBody>
      </p:sp>
    </p:spTree>
    <p:extLst>
      <p:ext uri="{BB962C8B-B14F-4D97-AF65-F5344CB8AC3E}">
        <p14:creationId xmlns:p14="http://schemas.microsoft.com/office/powerpoint/2010/main" val="3351818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K - Multipurpose Template">
  <a:themeElements>
    <a:clrScheme name="SHO-BLAK">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18157</TotalTime>
  <Words>1464</Words>
  <Application>Microsoft Office PowerPoint</Application>
  <PresentationFormat>Affichage à l'écran (4:3)</PresentationFormat>
  <Paragraphs>222</Paragraphs>
  <Slides>19</Slides>
  <Notes>19</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BLAK - Multipurpose Template</vt:lpstr>
      <vt:lpstr>Les DMPs concrètement.  Pourquoi et comment rédiger un DMP dans le cadre d'un projet de recherche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En vous remerciant de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BLAK - Multipurpose Template</dc:title>
  <dc:creator>Showeet.com</dc:creator>
  <dc:description>© Copyright Showeet.com</dc:description>
  <cp:lastModifiedBy>Chloee FABRE</cp:lastModifiedBy>
  <cp:revision>92</cp:revision>
  <cp:lastPrinted>2019-06-24T13:40:42Z</cp:lastPrinted>
  <dcterms:created xsi:type="dcterms:W3CDTF">2019-01-24T18:32:41Z</dcterms:created>
  <dcterms:modified xsi:type="dcterms:W3CDTF">2019-06-25T14:42:42Z</dcterms:modified>
  <cp:category>Templates</cp:category>
</cp:coreProperties>
</file>